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9" r:id="rId3"/>
    <p:sldId id="323" r:id="rId4"/>
    <p:sldId id="324" r:id="rId5"/>
    <p:sldId id="326" r:id="rId6"/>
    <p:sldId id="307" r:id="rId7"/>
    <p:sldId id="318" r:id="rId8"/>
    <p:sldId id="315" r:id="rId9"/>
    <p:sldId id="313" r:id="rId10"/>
    <p:sldId id="314" r:id="rId11"/>
    <p:sldId id="287" r:id="rId12"/>
    <p:sldId id="319" r:id="rId13"/>
    <p:sldId id="321" r:id="rId14"/>
    <p:sldId id="322" r:id="rId15"/>
    <p:sldId id="273" r:id="rId16"/>
    <p:sldId id="275" r:id="rId17"/>
    <p:sldId id="276" r:id="rId18"/>
    <p:sldId id="274" r:id="rId19"/>
    <p:sldId id="325" r:id="rId20"/>
    <p:sldId id="306" r:id="rId21"/>
    <p:sldId id="294" r:id="rId22"/>
    <p:sldId id="295" r:id="rId23"/>
    <p:sldId id="327" r:id="rId24"/>
    <p:sldId id="285" r:id="rId25"/>
    <p:sldId id="310" r:id="rId26"/>
    <p:sldId id="328" r:id="rId27"/>
    <p:sldId id="329" r:id="rId28"/>
    <p:sldId id="304" r:id="rId29"/>
    <p:sldId id="312" r:id="rId30"/>
    <p:sldId id="293" r:id="rId31"/>
    <p:sldId id="297" r:id="rId32"/>
    <p:sldId id="298" r:id="rId33"/>
    <p:sldId id="299" r:id="rId34"/>
    <p:sldId id="278" r:id="rId35"/>
    <p:sldId id="302"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20" autoAdjust="0"/>
  </p:normalViewPr>
  <p:slideViewPr>
    <p:cSldViewPr>
      <p:cViewPr varScale="1">
        <p:scale>
          <a:sx n="77" d="100"/>
          <a:sy n="77" d="100"/>
        </p:scale>
        <p:origin x="-1848" y="-11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216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E2AB726-8D08-4437-B1C3-412ECBA22E2A}" type="datetimeFigureOut">
              <a:rPr lang="en-US" smtClean="0"/>
              <a:t>1/25/16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8E9131-3FA5-4483-8C5A-80166AFE3860}" type="slidenum">
              <a:rPr lang="en-US" smtClean="0"/>
              <a:t>‹#›</a:t>
            </a:fld>
            <a:endParaRPr lang="en-US"/>
          </a:p>
        </p:txBody>
      </p:sp>
    </p:spTree>
    <p:extLst>
      <p:ext uri="{BB962C8B-B14F-4D97-AF65-F5344CB8AC3E}">
        <p14:creationId xmlns:p14="http://schemas.microsoft.com/office/powerpoint/2010/main" val="175251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Spacecraft</a:t>
            </a:r>
            <a:r>
              <a:rPr lang="en-US" baseline="0" dirty="0" smtClean="0"/>
              <a:t> designers attempt to avoid problems due to the space environment.  However, when they cannot then space weather can impact spacecraft operations.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a:t>
            </a:fld>
            <a:endParaRPr lang="en-US"/>
          </a:p>
        </p:txBody>
      </p:sp>
    </p:spTree>
    <p:extLst>
      <p:ext uri="{BB962C8B-B14F-4D97-AF65-F5344CB8AC3E}">
        <p14:creationId xmlns:p14="http://schemas.microsoft.com/office/powerpoint/2010/main" val="74907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 arrays</a:t>
            </a:r>
            <a:r>
              <a:rPr lang="en-US" baseline="0" dirty="0" smtClean="0"/>
              <a:t> exposed to radiation environments will slowly lose their ability to produce power.  The top panel shows the average current from a solar array on the European Space Agency (ESA) Solar and </a:t>
            </a:r>
            <a:r>
              <a:rPr lang="en-US" baseline="0" dirty="0" err="1" smtClean="0"/>
              <a:t>Heliospheric</a:t>
            </a:r>
            <a:r>
              <a:rPr lang="en-US" baseline="0" dirty="0" smtClean="0"/>
              <a:t> Observatory (SOHO) spacecraft operating at the Sun-Earth L1 point in interplanetary space.  The ratio of array output current as a function of time to the initial output current is shown in the top panel.  There is a gradual decay over time because radiation is always present in the space environment.  However note that large decreases in output current occur at times of large solar particle events.  The integral flux of &gt;9 MeV (blue) and &gt;40 MeV (red) protons is shown in the bottom panel along with the integral fluence of &gt;15 MeV protons (gray).  Only the largest solar particle events result in significant decreases in solar array current.</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11</a:t>
            </a:fld>
            <a:endParaRPr lang="en-US"/>
          </a:p>
        </p:txBody>
      </p:sp>
    </p:spTree>
    <p:extLst>
      <p:ext uri="{BB962C8B-B14F-4D97-AF65-F5344CB8AC3E}">
        <p14:creationId xmlns:p14="http://schemas.microsoft.com/office/powerpoint/2010/main" val="1755629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Locations</a:t>
            </a:r>
            <a:r>
              <a:rPr lang="en-US" baseline="0" dirty="0" smtClean="0"/>
              <a:t> where single event upsets in </a:t>
            </a:r>
            <a:r>
              <a:rPr lang="en-US" baseline="0" dirty="0" err="1" smtClean="0"/>
              <a:t>UoSAT</a:t>
            </a:r>
            <a:r>
              <a:rPr lang="en-US" baseline="0" dirty="0" smtClean="0"/>
              <a:t> electronics are observed in a low Earth orbit, sun-synchronous orbit are shown on the map.  The very large number of upsets in the South Atlantic Anomaly are due to exposure of the electronics to the energetic protons in the inner radiation belt.  The additional upsets which are more prevalent at high latitudes are due to the combined effects of GCR and SPE’s.  </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12</a:t>
            </a:fld>
            <a:endParaRPr lang="en-US"/>
          </a:p>
        </p:txBody>
      </p:sp>
    </p:spTree>
    <p:extLst>
      <p:ext uri="{BB962C8B-B14F-4D97-AF65-F5344CB8AC3E}">
        <p14:creationId xmlns:p14="http://schemas.microsoft.com/office/powerpoint/2010/main" val="391462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see the changes in upset rate due to space weather effects it</a:t>
            </a:r>
            <a:r>
              <a:rPr lang="en-US" baseline="0" dirty="0" smtClean="0"/>
              <a:t> is better to examine variations in upset rates as a function of time.  The plot in the top panel shows upset rates in a flight data recorder on a sun-synchronous orbit satellite.   The rate is nearly constant in time with a gradual decay over time due to the slowly decreasing GCR flux as solar activity increases.   The upset rates increase dramatically in July and November 2000 during SPE’s.  The integral flux of &gt;60 MeV protons is given in the bottom panel to show that the increase in upset rate is due to space weather events.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13</a:t>
            </a:fld>
            <a:endParaRPr lang="en-US"/>
          </a:p>
        </p:txBody>
      </p:sp>
    </p:spTree>
    <p:extLst>
      <p:ext uri="{BB962C8B-B14F-4D97-AF65-F5344CB8AC3E}">
        <p14:creationId xmlns:p14="http://schemas.microsoft.com/office/powerpoint/2010/main" val="1107785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8DF49CE-CAE2-4E6C-805D-C080FF1486A2}" type="slidenum">
              <a:rPr lang="en-US"/>
              <a:pPr/>
              <a:t>14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smtClean="0"/>
              <a:t>SPE’s can have</a:t>
            </a:r>
            <a:r>
              <a:rPr lang="en-US" baseline="0" dirty="0" smtClean="0"/>
              <a:t> dramatic impact on CCD imaging systems.   Images from the SOHO coronagraph become increasingly noisy due to SPE interactions with the CCD detectors during the large SPE event in July 2000.  An expanding CME is still visible in the coronagraph images in this example although in some cases CCD images may become so noisy the science data is lost.  Energetic particle noise can be a particularly bad problem in the CCD imagers used in star trackers because the noise will mask the individual stars and the tracker system will lose the ability to sense direction in space.</a:t>
            </a:r>
            <a:endParaRPr lang="en-US" dirty="0" smtClean="0"/>
          </a:p>
        </p:txBody>
      </p:sp>
    </p:spTree>
    <p:extLst>
      <p:ext uri="{BB962C8B-B14F-4D97-AF65-F5344CB8AC3E}">
        <p14:creationId xmlns:p14="http://schemas.microsoft.com/office/powerpoint/2010/main" val="2930182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 operations can also be impacted</a:t>
            </a:r>
            <a:r>
              <a:rPr lang="en-US" baseline="0" dirty="0" smtClean="0"/>
              <a:t> by space radiation.  Some launch vehicles are not designed with sufficiently robust electronics systems to withstand the hazards of long term missions </a:t>
            </a:r>
            <a:r>
              <a:rPr lang="en-US" baseline="0" dirty="0" err="1" smtClean="0"/>
              <a:t>ni</a:t>
            </a:r>
            <a:r>
              <a:rPr lang="en-US" baseline="0" dirty="0" smtClean="0"/>
              <a:t> space because their total operating life is limited to a period of tens of minutes to a few hours.  Launch operators may choose to protect their launch vehicle electronics from the hazards of SPE’s by monitoring energetic particle data in real time and deferring launch of the proton flux exceeds an established threshold.  The example shown here is a six day launch delay due to a solar proton event where the launch operators choose to defer launch if the &gt;10 MeV proton flux exceeded 10 protons/cm2-sec-sr.  </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15</a:t>
            </a:fld>
            <a:endParaRPr lang="en-US"/>
          </a:p>
        </p:txBody>
      </p:sp>
    </p:spTree>
    <p:extLst>
      <p:ext uri="{BB962C8B-B14F-4D97-AF65-F5344CB8AC3E}">
        <p14:creationId xmlns:p14="http://schemas.microsoft.com/office/powerpoint/2010/main" val="347523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 weather can</a:t>
            </a:r>
            <a:r>
              <a:rPr lang="en-US" baseline="0" dirty="0" smtClean="0"/>
              <a:t> impact the quality of science data.  The top panel is a nice example of the ion (top frame) and electron (bottom frame) flux from the </a:t>
            </a:r>
            <a:r>
              <a:rPr lang="en-US" baseline="0" dirty="0" err="1" smtClean="0"/>
              <a:t>Geotail</a:t>
            </a:r>
            <a:r>
              <a:rPr lang="en-US" baseline="0" dirty="0" smtClean="0"/>
              <a:t> spacecraft in a 10 Re x 30 Re orbit about the Earth.  Clear signatures of the solar wind, </a:t>
            </a:r>
            <a:r>
              <a:rPr lang="en-US" baseline="0" dirty="0" err="1" smtClean="0"/>
              <a:t>magnetosheath</a:t>
            </a:r>
            <a:r>
              <a:rPr lang="en-US" baseline="0" dirty="0" smtClean="0"/>
              <a:t>, and magnetosphere plasma regions can be seen over the five day period of one orbit.  Energetic particle data from the GOES-11 spacecraft in GEO show only background flux.  There is no space weather event in progress during this period from early October 2003.  However, the next plot shows what happens when a space weather event begins…..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16</a:t>
            </a:fld>
            <a:endParaRPr lang="en-US"/>
          </a:p>
        </p:txBody>
      </p:sp>
    </p:spTree>
    <p:extLst>
      <p:ext uri="{BB962C8B-B14F-4D97-AF65-F5344CB8AC3E}">
        <p14:creationId xmlns:p14="http://schemas.microsoft.com/office/powerpoint/2010/main" val="261891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individual solar wind, </a:t>
            </a:r>
            <a:r>
              <a:rPr lang="en-US" baseline="0" dirty="0" err="1" smtClean="0"/>
              <a:t>magnetosheath</a:t>
            </a:r>
            <a:r>
              <a:rPr lang="en-US" baseline="0" dirty="0" smtClean="0"/>
              <a:t>, and </a:t>
            </a:r>
            <a:r>
              <a:rPr lang="en-US" baseline="0" dirty="0" err="1" smtClean="0"/>
              <a:t>magnetsphere</a:t>
            </a:r>
            <a:r>
              <a:rPr lang="en-US" baseline="0" dirty="0" smtClean="0"/>
              <a:t> plasma regions are no longer visible during the large SPE’s in late October 2003.  Instead, both the ion and electron detectors are saturated by high energy particles (top panel) during the period the GOES-11 instruments in GEO (bottom panel) indicate significant flux of energetic protons are present.  This example is from the “Halloween 2003” solar particle events which had major impact on many spacecraft.  Fortunately for </a:t>
            </a:r>
            <a:r>
              <a:rPr lang="en-US" baseline="0" dirty="0" err="1" smtClean="0"/>
              <a:t>Geotail</a:t>
            </a:r>
            <a:r>
              <a:rPr lang="en-US" baseline="0" dirty="0" smtClean="0"/>
              <a:t>, the poor science data during the storm recovered quickly after the proton flux decreased without any lasting impact to the CPI/HPA instrument.</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17</a:t>
            </a:fld>
            <a:endParaRPr lang="en-US"/>
          </a:p>
        </p:txBody>
      </p:sp>
    </p:spTree>
    <p:extLst>
      <p:ext uri="{BB962C8B-B14F-4D97-AF65-F5344CB8AC3E}">
        <p14:creationId xmlns:p14="http://schemas.microsoft.com/office/powerpoint/2010/main" val="146406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Operations</a:t>
            </a:r>
            <a:r>
              <a:rPr lang="en-US" baseline="0" dirty="0" smtClean="0"/>
              <a:t> of NASA’s Chandra X-ray Observatory is also impacted by space weather events.    The CCD detectors used in the Advanced CCD Imaging Spectrometer (ACIS) instrument can be damaged by exposure to protons with energies of about 100 </a:t>
            </a:r>
            <a:r>
              <a:rPr lang="en-US" baseline="0" dirty="0" err="1" smtClean="0"/>
              <a:t>keV</a:t>
            </a:r>
            <a:r>
              <a:rPr lang="en-US" baseline="0" dirty="0" smtClean="0"/>
              <a:t> to 200 </a:t>
            </a:r>
            <a:r>
              <a:rPr lang="en-US" baseline="0" dirty="0" err="1" smtClean="0"/>
              <a:t>keV</a:t>
            </a:r>
            <a:r>
              <a:rPr lang="en-US" baseline="0" dirty="0" smtClean="0"/>
              <a:t>.    The Chandra operations team has implemented a set of radiation mitigation techniques to limit exposure to solar protons in this energy range during space weather events.   The process efficiently protects ACIS from significant radiation damage but at the cost of lost science operation time.  Two types of radiation interventions occur when science operations are terminated and the ACIS instrument moved to a position safe from radiation.  Automated interventions occur without operator input because systems on-board the spacecraft are capable of sensing a high flux of “hard” solar protons exceeding 10 MeV in energy and generating a signal that moves ACIS to the safe position protected from radiation.  Manual events are generated by ground operators who monitor the “soft” flux of 100’s </a:t>
            </a:r>
            <a:r>
              <a:rPr lang="en-US" baseline="0" dirty="0" err="1" smtClean="0"/>
              <a:t>keV</a:t>
            </a:r>
            <a:r>
              <a:rPr lang="en-US" baseline="0" dirty="0" smtClean="0"/>
              <a:t> protons in the real-time data stream obtained from the NASA Advanced Composition Explorer (ACE) satellite and distributed by the NOAA Space Weather Prediction Center.  This slide shows a summary of radiation intervention events from a few years near the peak of Solar Cycle 24 (the current cycle).</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18</a:t>
            </a:fld>
            <a:endParaRPr lang="en-US"/>
          </a:p>
        </p:txBody>
      </p:sp>
    </p:spTree>
    <p:extLst>
      <p:ext uri="{BB962C8B-B14F-4D97-AF65-F5344CB8AC3E}">
        <p14:creationId xmlns:p14="http://schemas.microsoft.com/office/powerpoint/2010/main" val="644741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a:t>
            </a:r>
            <a:r>
              <a:rPr lang="en-US" baseline="0" dirty="0" smtClean="0"/>
              <a:t> environment records during two of the Chandra radiation intervention periods (gray bars).    An automatic intervention occurs first on GMT 142 when science operations are stopped due to the rapid increase in high energy protons during a SPE that accompanied a large x-ray flare and fast CME.  The operators restarted the science operations mid day on GMT 144 but they were stopped again by a manual intervention late on GMT 144 due to the very high flux of ~100 to 200 </a:t>
            </a:r>
            <a:r>
              <a:rPr lang="en-US" baseline="0" dirty="0" err="1" smtClean="0"/>
              <a:t>keV</a:t>
            </a:r>
            <a:r>
              <a:rPr lang="en-US" baseline="0" dirty="0" smtClean="0"/>
              <a:t> protons that followed an interplanetary shock observed by ACE at L1.    This series of space weather events in 2013 resulted in a loss of about 49 hours science observing time.</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19</a:t>
            </a:fld>
            <a:endParaRPr lang="en-US"/>
          </a:p>
        </p:txBody>
      </p:sp>
    </p:spTree>
    <p:extLst>
      <p:ext uri="{BB962C8B-B14F-4D97-AF65-F5344CB8AC3E}">
        <p14:creationId xmlns:p14="http://schemas.microsoft.com/office/powerpoint/2010/main" val="642559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Spacecraft</a:t>
            </a:r>
            <a:r>
              <a:rPr lang="en-US" baseline="0" dirty="0" smtClean="0"/>
              <a:t> surface charging is a current balance process where the charge density and voltage on a spacecraft surface is due to the balance of currents to and from the surface.  </a:t>
            </a:r>
          </a:p>
          <a:p>
            <a:endParaRPr lang="en-US" baseline="0" dirty="0" smtClean="0"/>
          </a:p>
          <a:p>
            <a:r>
              <a:rPr lang="en-US" baseline="0" dirty="0" smtClean="0"/>
              <a:t>The basic equation of charging indicates that the variation of charge Q as a function of time t is due to the sum of currents to a surface.  The time variation of surface voltage V can be estimated if the capacitance C is known.  </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20</a:t>
            </a:fld>
            <a:endParaRPr lang="en-US"/>
          </a:p>
        </p:txBody>
      </p:sp>
    </p:spTree>
    <p:extLst>
      <p:ext uri="{BB962C8B-B14F-4D97-AF65-F5344CB8AC3E}">
        <p14:creationId xmlns:p14="http://schemas.microsoft.com/office/powerpoint/2010/main" val="211917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aspects of the space environments</a:t>
            </a:r>
            <a:r>
              <a:rPr lang="en-US" baseline="0" dirty="0" smtClean="0"/>
              <a:t> impact space systems in many different ways.    </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3</a:t>
            </a:fld>
            <a:endParaRPr lang="en-US"/>
          </a:p>
        </p:txBody>
      </p:sp>
    </p:spTree>
    <p:extLst>
      <p:ext uri="{BB962C8B-B14F-4D97-AF65-F5344CB8AC3E}">
        <p14:creationId xmlns:p14="http://schemas.microsoft.com/office/powerpoint/2010/main" val="2810696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method of determining the potential on a spacecraft surface is to use the “ion line” charging signature that is often present in electrostatic particle detector data.  Low energy ions will be attracted to a negatively charged spacecraft and arrive with an increased energy as they are accelerated through the potential due to the charged spacecraft.  When ion flux is plotted as a function of particle energy in electron volts the potential can be simply read off the plot in volts.  The example here shows negative charging to about 650 V.  </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21</a:t>
            </a:fld>
            <a:endParaRPr lang="en-US"/>
          </a:p>
        </p:txBody>
      </p:sp>
    </p:spTree>
    <p:extLst>
      <p:ext uri="{BB962C8B-B14F-4D97-AF65-F5344CB8AC3E}">
        <p14:creationId xmlns:p14="http://schemas.microsoft.com/office/powerpoint/2010/main" val="590999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Surface charging examples along GTO orbits in data from NASA’s Van Allen Probe-A spacecraft.    Ion line charging signatures in two orbits indicate the spacecraft charge to potentials of about -200 V on 1 November 2012.  </a:t>
            </a:r>
          </a:p>
        </p:txBody>
      </p:sp>
      <p:sp>
        <p:nvSpPr>
          <p:cNvPr id="4" name="Slide Number Placeholder 3"/>
          <p:cNvSpPr>
            <a:spLocks noGrp="1"/>
          </p:cNvSpPr>
          <p:nvPr>
            <p:ph type="sldNum" sz="quarter" idx="10"/>
          </p:nvPr>
        </p:nvSpPr>
        <p:spPr/>
        <p:txBody>
          <a:bodyPr/>
          <a:lstStyle/>
          <a:p>
            <a:fld id="{698E9131-3FA5-4483-8C5A-80166AFE3860}" type="slidenum">
              <a:rPr lang="en-US" smtClean="0"/>
              <a:t>22</a:t>
            </a:fld>
            <a:endParaRPr lang="en-US"/>
          </a:p>
        </p:txBody>
      </p:sp>
    </p:spTree>
    <p:extLst>
      <p:ext uri="{BB962C8B-B14F-4D97-AF65-F5344CB8AC3E}">
        <p14:creationId xmlns:p14="http://schemas.microsoft.com/office/powerpoint/2010/main" val="360244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more extreme</a:t>
            </a:r>
            <a:r>
              <a:rPr lang="en-US" baseline="0" dirty="0" smtClean="0"/>
              <a:t> example of spacecraft surface charging to about -8000 V is shown in the right panel.  The ion line charging signature indicates a maximum potential during spring equinox eclipse conditions around local midnight (marked by the black triangle).  Charging continues into the post midnight hours although the level decreases when the spacecraft moves into sunlight.  </a:t>
            </a:r>
          </a:p>
          <a:p>
            <a:endParaRPr lang="en-US" baseline="0" dirty="0" smtClean="0"/>
          </a:p>
          <a:p>
            <a:r>
              <a:rPr lang="en-US" baseline="0" dirty="0" smtClean="0"/>
              <a:t>The left panel is the same spacecraft later in the summer for a period of no charging to highlight the differences between the presence and absence of the ion line charging signature.  The Los Alamos National Laboratory (LANL) satellite operate in GEO.</a:t>
            </a:r>
            <a:endParaRPr lang="en-US" dirty="0"/>
          </a:p>
        </p:txBody>
      </p:sp>
      <p:sp>
        <p:nvSpPr>
          <p:cNvPr id="4" name="Slide Number Placeholder 3"/>
          <p:cNvSpPr>
            <a:spLocks noGrp="1"/>
          </p:cNvSpPr>
          <p:nvPr>
            <p:ph type="sldNum" sz="quarter" idx="10"/>
          </p:nvPr>
        </p:nvSpPr>
        <p:spPr/>
        <p:txBody>
          <a:bodyPr/>
          <a:lstStyle/>
          <a:p>
            <a:fld id="{AE0A4E3A-5B4C-4A13-82D0-0755FBE5EE70}" type="slidenum">
              <a:rPr lang="en-US" smtClean="0"/>
              <a:pPr/>
              <a:t>23</a:t>
            </a:fld>
            <a:endParaRPr lang="en-US"/>
          </a:p>
        </p:txBody>
      </p:sp>
    </p:spTree>
    <p:extLst>
      <p:ext uri="{BB962C8B-B14F-4D97-AF65-F5344CB8AC3E}">
        <p14:creationId xmlns:p14="http://schemas.microsoft.com/office/powerpoint/2010/main" val="990076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very extreme GEO charging</a:t>
            </a:r>
            <a:r>
              <a:rPr lang="en-US" baseline="0" dirty="0" smtClean="0"/>
              <a:t> case in shown in the right panel from the Applied Technology Satellite (ATS) 6 spacecraft.  This event is the record charging event from the ATS-6 mission and the potential reached a value of about -19,000 V.  Note the energy scale in the ion frame is inverted in the ATS-6 records.  </a:t>
            </a:r>
          </a:p>
          <a:p>
            <a:endParaRPr lang="en-US" baseline="0" dirty="0" smtClean="0"/>
          </a:p>
          <a:p>
            <a:r>
              <a:rPr lang="en-US" baseline="0" dirty="0" smtClean="0"/>
              <a:t>Examples of local time distributions of charging anomalies are shown in the diagram in the left panel.  This figure from NOAA demonstrates that surface charging is most common in the midnight and dawn sector because the hot electron (ion) plasma is driven eastward (westward) by the combined effects of the gradient-B and curvature forces on the hot plasma.</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24</a:t>
            </a:fld>
            <a:endParaRPr lang="en-US"/>
          </a:p>
        </p:txBody>
      </p:sp>
    </p:spTree>
    <p:extLst>
      <p:ext uri="{BB962C8B-B14F-4D97-AF65-F5344CB8AC3E}">
        <p14:creationId xmlns:p14="http://schemas.microsoft.com/office/powerpoint/2010/main" val="770001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 auroral acceleration</a:t>
            </a:r>
            <a:r>
              <a:rPr lang="en-US" baseline="0" dirty="0" smtClean="0"/>
              <a:t> at high latitudes can be a source of charging for spacecraft in low Earth, polar orbits.    Details of the electron energy spectrum are important as well as the secondary electron yield properties of the materials because these two parameters determine if there is a net increase or decrease in electrons on the spacecraft surface.</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25</a:t>
            </a:fld>
            <a:endParaRPr lang="en-US"/>
          </a:p>
        </p:txBody>
      </p:sp>
    </p:spTree>
    <p:extLst>
      <p:ext uri="{BB962C8B-B14F-4D97-AF65-F5344CB8AC3E}">
        <p14:creationId xmlns:p14="http://schemas.microsoft.com/office/powerpoint/2010/main" val="1376128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strong ion line charging signature from the DMSP F16 spacecraft that indicates a potential of -1000 V for a few seconds.  In this case the charging occurs in the southern hemisphere during July which is local winter conditions.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26</a:t>
            </a:fld>
            <a:endParaRPr lang="en-US"/>
          </a:p>
        </p:txBody>
      </p:sp>
    </p:spTree>
    <p:extLst>
      <p:ext uri="{BB962C8B-B14F-4D97-AF65-F5344CB8AC3E}">
        <p14:creationId xmlns:p14="http://schemas.microsoft.com/office/powerpoint/2010/main" val="2068119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method of monitoring spacecraft potential is to use a current probe, the Langmuir probe is a classic example.    Currents to the probe are measured as a function of probe voltage.  </a:t>
            </a:r>
          </a:p>
          <a:p>
            <a:r>
              <a:rPr lang="en-US" baseline="0" dirty="0" smtClean="0"/>
              <a:t>Ion currents are measured when the probe voltage is negative and electron currents are measured when the probe voltage is positive.  The ion and electron currents are a function of the spacecraft potential relative to the ambient plasma environments, the electron temperature, the electron density, and the ion density.  Probe voltages range in size from very small devices used on </a:t>
            </a:r>
            <a:r>
              <a:rPr lang="en-US" baseline="0" dirty="0" err="1" smtClean="0"/>
              <a:t>CubeSats</a:t>
            </a:r>
            <a:r>
              <a:rPr lang="en-US" baseline="0" dirty="0" smtClean="0"/>
              <a:t> to the large Floating Potential Measurement Unit (FPMU) instrument on the International Space Station (ISS).  A set of eleven current-voltage curves from the Wide Langmuir Probe, one of the FPMU instruments on ISS, is shown in the upper right panel along with a table of density, temperature, and potential values derived from the curves.  The FPMU data is used to characterize charging of the ISS in a 51.6 degree inclination, ~400 km altitude low Earth orbit.</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27</a:t>
            </a:fld>
            <a:endParaRPr lang="en-US"/>
          </a:p>
        </p:txBody>
      </p:sp>
    </p:spTree>
    <p:extLst>
      <p:ext uri="{BB962C8B-B14F-4D97-AF65-F5344CB8AC3E}">
        <p14:creationId xmlns:p14="http://schemas.microsoft.com/office/powerpoint/2010/main" val="355870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FPMU data</a:t>
            </a:r>
            <a:r>
              <a:rPr lang="en-US" baseline="0" dirty="0" smtClean="0"/>
              <a:t> for six orbits on 15 July 2012 showing spacecraft potential (top frame), ion density and electron temperature (middle frame), and spacecraft ephemeris (bottom frame).  </a:t>
            </a:r>
          </a:p>
          <a:p>
            <a:endParaRPr lang="en-US" baseline="0" dirty="0" smtClean="0"/>
          </a:p>
          <a:p>
            <a:r>
              <a:rPr lang="en-US" baseline="0" dirty="0" smtClean="0"/>
              <a:t>The oscillating (v x B).L induced potential is due to motion of the spacecraft through the Earth’s magnetic field and is not the result of charging.  Charging occurs at sunrise when the solar arrays develop a voltage and begin to collect current.  Additional charging variations are present at high southern latitudes during the night and are due to auroral charging.</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28</a:t>
            </a:fld>
            <a:endParaRPr lang="en-US"/>
          </a:p>
        </p:txBody>
      </p:sp>
    </p:spTree>
    <p:extLst>
      <p:ext uri="{BB962C8B-B14F-4D97-AF65-F5344CB8AC3E}">
        <p14:creationId xmlns:p14="http://schemas.microsoft.com/office/powerpoint/2010/main" val="67960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 charging is the result of exposure</a:t>
            </a:r>
            <a:r>
              <a:rPr lang="en-US" baseline="0" dirty="0" smtClean="0"/>
              <a:t> to very high energy electrons that penetrate deep into materials or inside the spacecraft.  Internal charging can be a major threat because arcing that results from internal charging can damage materials or couple to circuits and damage sensitive components.</a:t>
            </a:r>
          </a:p>
          <a:p>
            <a:endParaRPr lang="en-US" dirty="0" smtClean="0"/>
          </a:p>
          <a:p>
            <a:r>
              <a:rPr lang="en-US" dirty="0" smtClean="0"/>
              <a:t>The</a:t>
            </a:r>
            <a:r>
              <a:rPr lang="en-US" baseline="0" dirty="0" smtClean="0"/>
              <a:t> example here is a plastic block charged by exposure to electrons with energies of 2 to 5 MeV in a laboratory facility.  When the block is removed from electron beam and struck with a sharp grounded point, a discharge occurs that produces the damage pattern in the material.</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29</a:t>
            </a:fld>
            <a:endParaRPr lang="en-US"/>
          </a:p>
        </p:txBody>
      </p:sp>
    </p:spTree>
    <p:extLst>
      <p:ext uri="{BB962C8B-B14F-4D97-AF65-F5344CB8AC3E}">
        <p14:creationId xmlns:p14="http://schemas.microsoft.com/office/powerpoint/2010/main" val="4189368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Solar</a:t>
            </a:r>
            <a:r>
              <a:rPr lang="en-US" baseline="0" dirty="0" smtClean="0"/>
              <a:t> cycle variations in phantom commands due to current pulses within the avionics systems on the GOES spacecraft.    The plot is organized with time in years on the horizontal axis, day of solar rotation cycle on the vertical axis, and the 2-day fluence of &gt;2 MeV electrons color coded to indicate periods of high fluence.  The large blocks of high fluence indicate periods of enhanced electron flux recurring once every solar rotation cycle.  These space weather features are due to high speed solar wind streams origination in solar </a:t>
            </a:r>
            <a:r>
              <a:rPr lang="en-US" baseline="0" dirty="0" err="1" smtClean="0"/>
              <a:t>corotating</a:t>
            </a:r>
            <a:r>
              <a:rPr lang="en-US" baseline="0" dirty="0" smtClean="0"/>
              <a:t> interaction regions.  Note that the GOES phantom commands are typically correlated with the high flux periods and are therefore a space weather phenomenon.</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30</a:t>
            </a:fld>
            <a:endParaRPr lang="en-US"/>
          </a:p>
        </p:txBody>
      </p:sp>
    </p:spTree>
    <p:extLst>
      <p:ext uri="{BB962C8B-B14F-4D97-AF65-F5344CB8AC3E}">
        <p14:creationId xmlns:p14="http://schemas.microsoft.com/office/powerpoint/2010/main" val="399625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aspects of the space environments</a:t>
            </a:r>
            <a:r>
              <a:rPr lang="en-US" baseline="0" dirty="0" smtClean="0"/>
              <a:t> impact space systems in many different ways.  This presentation will focus on examples of spacecraft charging and ionizing radiation effects on spacecraft.</a:t>
            </a:r>
            <a:endParaRPr lang="en-US" dirty="0" smtClean="0"/>
          </a:p>
          <a:p>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4</a:t>
            </a:fld>
            <a:endParaRPr lang="en-US"/>
          </a:p>
        </p:txBody>
      </p:sp>
    </p:spTree>
    <p:extLst>
      <p:ext uri="{BB962C8B-B14F-4D97-AF65-F5344CB8AC3E}">
        <p14:creationId xmlns:p14="http://schemas.microsoft.com/office/powerpoint/2010/main" val="251033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“Halloween Storm” period in late October 2003 was one of the most severe solar and geomagnetic activity periods in recent years.  This slide and the next two slides are a collection of space weather impacts on spacecraft reported during this storm period.  Impacts vary from minor interruptions to routine operations to severe impacts on spacecraft systems and even a complete loss of one spacecraft.</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31</a:t>
            </a:fld>
            <a:endParaRPr lang="en-US"/>
          </a:p>
        </p:txBody>
      </p:sp>
    </p:spTree>
    <p:extLst>
      <p:ext uri="{BB962C8B-B14F-4D97-AF65-F5344CB8AC3E}">
        <p14:creationId xmlns:p14="http://schemas.microsoft.com/office/powerpoint/2010/main" val="3174710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8E9131-3FA5-4483-8C5A-80166AFE3860}" type="slidenum">
              <a:rPr lang="en-US" smtClean="0"/>
              <a:t>35</a:t>
            </a:fld>
            <a:endParaRPr lang="en-US"/>
          </a:p>
        </p:txBody>
      </p:sp>
    </p:spTree>
    <p:extLst>
      <p:ext uri="{BB962C8B-B14F-4D97-AF65-F5344CB8AC3E}">
        <p14:creationId xmlns:p14="http://schemas.microsoft.com/office/powerpoint/2010/main" val="180449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consider only</a:t>
            </a:r>
            <a:r>
              <a:rPr lang="en-US" baseline="0" dirty="0" smtClean="0"/>
              <a:t> </a:t>
            </a:r>
            <a:r>
              <a:rPr lang="en-US" dirty="0" smtClean="0"/>
              <a:t>charging and ionizing</a:t>
            </a:r>
            <a:r>
              <a:rPr lang="en-US" baseline="0" dirty="0" smtClean="0"/>
              <a:t> radiation?  Time is limited for this presentation so I’ve chosen to focus on the primary space weather environments responsible for many of the anomalies reported by spacecraft operators.  Note, however, that it is sometimes difficult to accurately attribute an anomaly to a particular space environment and results from anomaly studies vary from one source to the next.    The results here are from three different sources where spacecraft anomalies have been attributed to some factor in the space environment.</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5</a:t>
            </a:fld>
            <a:endParaRPr lang="en-US"/>
          </a:p>
        </p:txBody>
      </p:sp>
    </p:spTree>
    <p:extLst>
      <p:ext uri="{BB962C8B-B14F-4D97-AF65-F5344CB8AC3E}">
        <p14:creationId xmlns:p14="http://schemas.microsoft.com/office/powerpoint/2010/main" val="33586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Dose rate due to energetic &gt;1</a:t>
            </a:r>
            <a:r>
              <a:rPr lang="en-US" baseline="0" dirty="0" smtClean="0"/>
              <a:t> MeV electron (top panel) and 37-42 MeV protons (bottom panel) as a function of magnetic L-shell.  The dose rates due to electrons are more variable in the outer radiation belt (2.5 &lt; L &lt; 7 Re) than dose rates due to both electrons and protons in the inner belt (1 &lt; 2.5 Re).   Space weather variations due to geomagnetic storms results in a more variable radiation dose environment in the outer radiation belt than the more stable environments in the inner radiation belt.  The proton “stripes” at large L-shells in the outer belts are due to solar protons penetrating deep within the magnetosphere.  Solar protons therefore represent a space weather environment not only in interplanetary space but in the Earth’s outer magnetosphere as well.</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6</a:t>
            </a:fld>
            <a:endParaRPr lang="en-US"/>
          </a:p>
        </p:txBody>
      </p:sp>
    </p:spTree>
    <p:extLst>
      <p:ext uri="{BB962C8B-B14F-4D97-AF65-F5344CB8AC3E}">
        <p14:creationId xmlns:p14="http://schemas.microsoft.com/office/powerpoint/2010/main" val="411814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Energetic</a:t>
            </a:r>
            <a:r>
              <a:rPr lang="en-US" baseline="0" dirty="0" smtClean="0"/>
              <a:t> carbon, nitrogen, and oxygen ions (top panel) for a period covering two solar cycles and energetic protons (top frame of bottom panel) covering four solar cycles.    The average sun spot number (bottom frame of bottom panel) is provided to show the phase in solar cycle.  The slowly varying background flux of energetic ions due to galactic cosmic rays (GCR) peaks during solar minimum when the GCR ions have easier access to the inner </a:t>
            </a:r>
            <a:r>
              <a:rPr lang="en-US" baseline="0" dirty="0" err="1" smtClean="0"/>
              <a:t>heliosphere</a:t>
            </a:r>
            <a:r>
              <a:rPr lang="en-US" baseline="0" dirty="0" smtClean="0"/>
              <a:t>.  Episodic increases in ion flux by orders of magnitude are energetic solar particle events (SPE).    The occurrence rate of SPE’s are generally correlated with solar activity and peak during solar maximum.  However, it is important to note that a number of SPE’s are observed during solar minimum so interplanetary space and regions near Earth with little magnetic shielding is never really safe from SPE’s.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7</a:t>
            </a:fld>
            <a:endParaRPr lang="en-US"/>
          </a:p>
        </p:txBody>
      </p:sp>
    </p:spTree>
    <p:extLst>
      <p:ext uri="{BB962C8B-B14F-4D97-AF65-F5344CB8AC3E}">
        <p14:creationId xmlns:p14="http://schemas.microsoft.com/office/powerpoint/2010/main" val="323014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event</a:t>
            </a:r>
            <a:r>
              <a:rPr lang="en-US" baseline="0" dirty="0" smtClean="0"/>
              <a:t> effects in electronics are current pulses generated by passage of high energy ions through sensitive electronics.  The current pulse represents a signal in an electronic circuit that may have a number of effects including stray noise in circuits, changing bits in storage devices from 0 to 1 or 1 to 0.  In extreme cases, the current pulses can be sufficiently large to damage or destroy an electronic part.  SEE’s are a major space environment effect with a slowly varying change in rate due to GCR over the period of a solar cycle and very rapid changes in upset rates in very sensitive parts during SPE’s.</a:t>
            </a:r>
          </a:p>
          <a:p>
            <a:endParaRPr lang="en-US" baseline="0" dirty="0" smtClean="0"/>
          </a:p>
          <a:p>
            <a:r>
              <a:rPr lang="en-US" baseline="0" dirty="0" smtClean="0"/>
              <a:t>Only heavy ions can directly generate upsets because they generate sufficient ionization along their path through the sensitive region of an electronic part.  Protons generally do not generate enough ionization so their current pulse is very low.  However, nuclear interactions between high energy protons from SPE or GCR sources and heavy ion target atoms in the electronic device can generate secondary ions that will produce sufficient ionization to produce an upset.  Therefore both heavy ions and energetic protons can generate single event upsets.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8</a:t>
            </a:fld>
            <a:endParaRPr lang="en-US"/>
          </a:p>
        </p:txBody>
      </p:sp>
    </p:spTree>
    <p:extLst>
      <p:ext uri="{BB962C8B-B14F-4D97-AF65-F5344CB8AC3E}">
        <p14:creationId xmlns:p14="http://schemas.microsoft.com/office/powerpoint/2010/main" val="10761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ionizing dose is the energy deposited per unit mass when a charged particle</a:t>
            </a:r>
            <a:r>
              <a:rPr lang="en-US" baseline="0" dirty="0" smtClean="0"/>
              <a:t> or energetic photon ionizes the constituents of the material they are passing through.  The absorbed energy can modify the structure of the material resulting in damage to electronics.  The example in the figure is the gradual change in the voltage required to implement an erase function in a computer memory.  The voltage drops after a total dose of some 6000 </a:t>
            </a:r>
            <a:r>
              <a:rPr lang="en-US" baseline="0" dirty="0" err="1" smtClean="0"/>
              <a:t>rads</a:t>
            </a:r>
            <a:r>
              <a:rPr lang="en-US" baseline="0" dirty="0" smtClean="0"/>
              <a:t> and the device no longer is able to complete the erase function.  This demonstrates a failure mechanism in a computer memory due to high radiation dose.</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9</a:t>
            </a:fld>
            <a:endParaRPr lang="en-US"/>
          </a:p>
        </p:txBody>
      </p:sp>
    </p:spTree>
    <p:extLst>
      <p:ext uri="{BB962C8B-B14F-4D97-AF65-F5344CB8AC3E}">
        <p14:creationId xmlns:p14="http://schemas.microsoft.com/office/powerpoint/2010/main" val="16205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Displacement damage is the cumulative damage</a:t>
            </a:r>
            <a:r>
              <a:rPr lang="en-US" baseline="0" dirty="0" smtClean="0"/>
              <a:t> due to charged particles and neutrons where the target material is not ionized but rather the ions are displaced from their lattice positions.  This still represents a damage mechanism to the material and will result in changes of operating properties of electronics.</a:t>
            </a:r>
            <a:endParaRPr lang="en-US" dirty="0"/>
          </a:p>
        </p:txBody>
      </p:sp>
      <p:sp>
        <p:nvSpPr>
          <p:cNvPr id="4" name="Slide Number Placeholder 3"/>
          <p:cNvSpPr>
            <a:spLocks noGrp="1"/>
          </p:cNvSpPr>
          <p:nvPr>
            <p:ph type="sldNum" sz="quarter" idx="10"/>
          </p:nvPr>
        </p:nvSpPr>
        <p:spPr/>
        <p:txBody>
          <a:bodyPr/>
          <a:lstStyle/>
          <a:p>
            <a:fld id="{698E9131-3FA5-4483-8C5A-80166AFE3860}" type="slidenum">
              <a:rPr lang="en-US" smtClean="0"/>
              <a:t>10</a:t>
            </a:fld>
            <a:endParaRPr lang="en-US"/>
          </a:p>
        </p:txBody>
      </p:sp>
    </p:spTree>
    <p:extLst>
      <p:ext uri="{BB962C8B-B14F-4D97-AF65-F5344CB8AC3E}">
        <p14:creationId xmlns:p14="http://schemas.microsoft.com/office/powerpoint/2010/main" val="85857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F443A-B1D2-46C6-AFBC-AB66D2177972}" type="datetime1">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7DDBB-B4DF-40EC-81D1-456D076E2201}" type="datetime1">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F3360-E139-45D1-9F0E-0AE6C7B9FE03}" type="datetime1">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9288"/>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7C5C43-B443-4606-AC21-1CB662A9C673}" type="datetime1">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77241-8BA3-4F14-927D-92CB37E31140}" type="slidenum">
              <a:rPr lang="en-US" smtClean="0"/>
              <a:pPr/>
              <a:t>‹#›</a:t>
            </a:fld>
            <a:endParaRPr lang="en-US"/>
          </a:p>
        </p:txBody>
      </p:sp>
      <p:pic>
        <p:nvPicPr>
          <p:cNvPr id="7" name="Picture 7" descr="nasalogo"/>
          <p:cNvPicPr>
            <a:picLocks noChangeAspect="1" noChangeArrowheads="1"/>
          </p:cNvPicPr>
          <p:nvPr userDrawn="1"/>
        </p:nvPicPr>
        <p:blipFill>
          <a:blip r:embed="rId2" cstate="print"/>
          <a:srcRect/>
          <a:stretch>
            <a:fillRect/>
          </a:stretch>
        </p:blipFill>
        <p:spPr bwMode="auto">
          <a:xfrm>
            <a:off x="0" y="0"/>
            <a:ext cx="762000" cy="649288"/>
          </a:xfrm>
          <a:prstGeom prst="rect">
            <a:avLst/>
          </a:prstGeom>
          <a:solidFill>
            <a:schemeClr val="bg1">
              <a:alpha val="0"/>
            </a:schemeClr>
          </a:solidFill>
          <a:ln w="9525">
            <a:noFill/>
            <a:miter lim="800000"/>
            <a:headEnd/>
            <a:tailEnd/>
          </a:ln>
        </p:spPr>
      </p:pic>
      <p:sp>
        <p:nvSpPr>
          <p:cNvPr id="8" name="Line 8"/>
          <p:cNvSpPr>
            <a:spLocks noChangeShapeType="1"/>
          </p:cNvSpPr>
          <p:nvPr userDrawn="1"/>
        </p:nvSpPr>
        <p:spPr bwMode="auto">
          <a:xfrm>
            <a:off x="838200" y="685800"/>
            <a:ext cx="7467600" cy="0"/>
          </a:xfrm>
          <a:prstGeom prst="line">
            <a:avLst/>
          </a:prstGeom>
          <a:noFill/>
          <a:ln w="38100">
            <a:solidFill>
              <a:schemeClr val="tx1"/>
            </a:solidFill>
            <a:round/>
            <a:headEnd/>
            <a:tailEnd/>
          </a:ln>
          <a:effectLst/>
        </p:spPr>
        <p:txBody>
          <a:bodyPr/>
          <a:lstStyle/>
          <a:p>
            <a:pPr>
              <a:defRPr/>
            </a:pPr>
            <a:endParaRPr lang="en-US">
              <a:latin typeface="Arial"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CFDD4C-C8C7-4C2C-8B2B-F2FB55E1BCB5}" type="datetime1">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F3EE30-61A1-4547-9B48-E89C573145FA}" type="datetime1">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FD5C90-A9B5-4012-9301-1F8FAEE203FC}" type="datetime1">
              <a:rPr lang="en-US" smtClean="0"/>
              <a:t>1/25/16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67CE30-B553-4BD8-BAE9-832A8A1552AF}" type="datetime1">
              <a:rPr lang="en-US" smtClean="0"/>
              <a:t>1/25/16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7349E-2281-41FF-897C-259837B6901C}" type="datetime1">
              <a:rPr lang="en-US" smtClean="0"/>
              <a:t>1/25/16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52E6A9-DB2C-46D6-932C-039756BAF8E3}" type="datetime1">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C72F58-A10B-43FB-85AA-4ABA0AD22B9D}" type="datetime1">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377241-8BA3-4F14-927D-92CB37E311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0AB74-0FF2-4C87-995A-59D109766090}" type="datetime1">
              <a:rPr lang="en-US" smtClean="0"/>
              <a:t>1/25/16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77241-8BA3-4F14-927D-92CB37E311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gif"/><Relationship Id="rId5" Type="http://schemas.openxmlformats.org/officeDocument/2006/relationships/image" Target="../media/image23.gif"/><Relationship Id="rId6" Type="http://schemas.openxmlformats.org/officeDocument/2006/relationships/image" Target="../media/image24.gif"/><Relationship Id="rId7" Type="http://schemas.openxmlformats.org/officeDocument/2006/relationships/hyperlink" Target="http://www.spaceflightnow.com/athena/kodiakstar/status.html" TargetMode="External"/><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gif"/><Relationship Id="rId5" Type="http://schemas.openxmlformats.org/officeDocument/2006/relationships/image" Target="../media/image28.gif"/><Relationship Id="rId6" Type="http://schemas.openxmlformats.org/officeDocument/2006/relationships/hyperlink" Target="http://www-pi.physics.uiowa.edu/www/cpi/"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5" Type="http://schemas.openxmlformats.org/officeDocument/2006/relationships/image" Target="../media/image31.gif"/><Relationship Id="rId6" Type="http://schemas.openxmlformats.org/officeDocument/2006/relationships/hyperlink" Target="http://www-pi.physics.uiowa.edu/www/cpi/"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asc.harvard.edu/mta/RADIA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www.nap.edu/catalog/12507.html"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35.wmf"/><Relationship Id="rId5" Type="http://schemas.openxmlformats.org/officeDocument/2006/relationships/oleObject" Target="../embeddings/oleObject1.bin"/><Relationship Id="rId6" Type="http://schemas.openxmlformats.org/officeDocument/2006/relationships/image" Target="../media/image33.wmf"/><Relationship Id="rId7" Type="http://schemas.openxmlformats.org/officeDocument/2006/relationships/oleObject" Target="../embeddings/oleObject2.bin"/><Relationship Id="rId8" Type="http://schemas.openxmlformats.org/officeDocument/2006/relationships/image" Target="../media/image3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emf"/><Relationship Id="rId6" Type="http://schemas.openxmlformats.org/officeDocument/2006/relationships/image" Target="../media/image48.jpeg"/><Relationship Id="rId7"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303727" cy="6858000"/>
          </a:xfrm>
          <a:prstGeom prst="rect">
            <a:avLst/>
          </a:prstGeom>
        </p:spPr>
      </p:pic>
      <p:sp>
        <p:nvSpPr>
          <p:cNvPr id="2" name="Title 1"/>
          <p:cNvSpPr>
            <a:spLocks noGrp="1"/>
          </p:cNvSpPr>
          <p:nvPr>
            <p:ph type="ctrTitle"/>
          </p:nvPr>
        </p:nvSpPr>
        <p:spPr>
          <a:xfrm>
            <a:off x="2743200" y="3101975"/>
            <a:ext cx="6400800" cy="1470025"/>
          </a:xfrm>
        </p:spPr>
        <p:txBody>
          <a:bodyPr>
            <a:normAutofit fontScale="90000"/>
          </a:bodyPr>
          <a:lstStyle/>
          <a:p>
            <a:r>
              <a:rPr lang="en-US" sz="3200" dirty="0" smtClean="0">
                <a:solidFill>
                  <a:schemeClr val="bg1"/>
                </a:solidFill>
              </a:rPr>
              <a:t/>
            </a:r>
            <a:br>
              <a:rPr lang="en-US" sz="3200" dirty="0" smtClean="0">
                <a:solidFill>
                  <a:schemeClr val="bg1"/>
                </a:solidFill>
              </a:rPr>
            </a:br>
            <a:r>
              <a:rPr lang="en-US" sz="2700" dirty="0" smtClean="0">
                <a:solidFill>
                  <a:schemeClr val="bg1"/>
                </a:solidFill>
              </a:rPr>
              <a:t>Tutorial:  </a:t>
            </a:r>
            <a:br>
              <a:rPr lang="en-US" sz="2700" dirty="0" smtClean="0">
                <a:solidFill>
                  <a:schemeClr val="bg1"/>
                </a:solidFill>
              </a:rPr>
            </a:br>
            <a:r>
              <a:rPr lang="en-US" sz="2700" dirty="0" smtClean="0">
                <a:solidFill>
                  <a:schemeClr val="bg1"/>
                </a:solidFill>
              </a:rPr>
              <a:t>Space Weather Impacts on Space Assets</a:t>
            </a:r>
            <a:br>
              <a:rPr lang="en-US" sz="2700" dirty="0" smtClean="0">
                <a:solidFill>
                  <a:schemeClr val="bg1"/>
                </a:solidFill>
              </a:rPr>
            </a:br>
            <a:r>
              <a:rPr lang="en-US" sz="3200" dirty="0" smtClean="0">
                <a:solidFill>
                  <a:schemeClr val="bg1"/>
                </a:solidFill>
              </a:rPr>
              <a:t> </a:t>
            </a:r>
            <a:endParaRPr lang="en-US" sz="3200" dirty="0">
              <a:solidFill>
                <a:schemeClr val="bg1"/>
              </a:solidFill>
            </a:endParaRPr>
          </a:p>
        </p:txBody>
      </p:sp>
      <p:sp>
        <p:nvSpPr>
          <p:cNvPr id="3" name="Subtitle 2"/>
          <p:cNvSpPr>
            <a:spLocks noGrp="1"/>
          </p:cNvSpPr>
          <p:nvPr>
            <p:ph type="subTitle" idx="1"/>
          </p:nvPr>
        </p:nvSpPr>
        <p:spPr>
          <a:xfrm>
            <a:off x="2743200" y="4648200"/>
            <a:ext cx="6400800" cy="1752600"/>
          </a:xfrm>
        </p:spPr>
        <p:txBody>
          <a:bodyPr>
            <a:normAutofit/>
          </a:bodyPr>
          <a:lstStyle/>
          <a:p>
            <a:r>
              <a:rPr lang="en-US" sz="1800" dirty="0" smtClean="0">
                <a:solidFill>
                  <a:schemeClr val="bg1"/>
                </a:solidFill>
              </a:rPr>
              <a:t>Dr. Joseph I Minow</a:t>
            </a:r>
          </a:p>
          <a:p>
            <a:r>
              <a:rPr lang="en-US" sz="1800" i="1" dirty="0" smtClean="0">
                <a:solidFill>
                  <a:schemeClr val="bg1"/>
                </a:solidFill>
              </a:rPr>
              <a:t>NASA Technical Fellow for Space Environments</a:t>
            </a:r>
          </a:p>
          <a:p>
            <a:r>
              <a:rPr lang="en-US" sz="1600" i="1" dirty="0">
                <a:solidFill>
                  <a:schemeClr val="bg1"/>
                </a:solidFill>
              </a:rPr>
              <a:t>CCMC Space Weather </a:t>
            </a:r>
            <a:r>
              <a:rPr lang="en-US" sz="1600" i="1" dirty="0" smtClean="0">
                <a:solidFill>
                  <a:schemeClr val="bg1"/>
                </a:solidFill>
              </a:rPr>
              <a:t>School, Science of Space Weather Workshop</a:t>
            </a:r>
          </a:p>
          <a:p>
            <a:r>
              <a:rPr lang="en-US" sz="1600" i="1" dirty="0" smtClean="0">
                <a:solidFill>
                  <a:schemeClr val="bg1"/>
                </a:solidFill>
              </a:rPr>
              <a:t>Goa, India</a:t>
            </a:r>
            <a:r>
              <a:rPr lang="en-US" sz="1600" i="1" dirty="0">
                <a:solidFill>
                  <a:schemeClr val="bg1"/>
                </a:solidFill>
              </a:rPr>
              <a:t> </a:t>
            </a:r>
            <a:r>
              <a:rPr lang="en-US" sz="1600" i="1" dirty="0" smtClean="0">
                <a:solidFill>
                  <a:schemeClr val="bg1"/>
                </a:solidFill>
              </a:rPr>
              <a:t> 24 January  2016</a:t>
            </a:r>
          </a:p>
          <a:p>
            <a:r>
              <a:rPr lang="en-US" sz="1600" dirty="0" smtClean="0">
                <a:solidFill>
                  <a:schemeClr val="bg1"/>
                </a:solidFill>
              </a:rPr>
              <a:t>joseph.minow@nasa.gov</a:t>
            </a:r>
            <a:endParaRPr lang="en-US" sz="1600" dirty="0">
              <a:solidFill>
                <a:schemeClr val="bg1"/>
              </a:solidFill>
            </a:endParaRPr>
          </a:p>
        </p:txBody>
      </p:sp>
      <p:sp>
        <p:nvSpPr>
          <p:cNvPr id="4" name="Slide Number Placeholder 3"/>
          <p:cNvSpPr>
            <a:spLocks noGrp="1"/>
          </p:cNvSpPr>
          <p:nvPr>
            <p:ph type="sldNum" sz="quarter" idx="12"/>
          </p:nvPr>
        </p:nvSpPr>
        <p:spPr/>
        <p:txBody>
          <a:bodyPr/>
          <a:lstStyle/>
          <a:p>
            <a:fld id="{FF377241-8BA3-4F14-927D-92CB37E31140}"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dirty="0" smtClean="0"/>
              <a:t>Displacement Damage</a:t>
            </a:r>
            <a:endParaRPr lang="en-US" dirty="0"/>
          </a:p>
        </p:txBody>
      </p:sp>
      <p:sp>
        <p:nvSpPr>
          <p:cNvPr id="3" name="Content Placeholder 2"/>
          <p:cNvSpPr>
            <a:spLocks noGrp="1"/>
          </p:cNvSpPr>
          <p:nvPr>
            <p:ph idx="1"/>
          </p:nvPr>
        </p:nvSpPr>
        <p:spPr>
          <a:xfrm>
            <a:off x="228600" y="914400"/>
            <a:ext cx="3962400" cy="5486400"/>
          </a:xfrm>
        </p:spPr>
        <p:txBody>
          <a:bodyPr>
            <a:normAutofit lnSpcReduction="10000"/>
          </a:bodyPr>
          <a:lstStyle/>
          <a:p>
            <a:r>
              <a:rPr lang="en-US" sz="2000" dirty="0" smtClean="0"/>
              <a:t>Cumulative non-ionizing damage due to proton, electron, and neutrons</a:t>
            </a:r>
          </a:p>
          <a:p>
            <a:pPr lvl="1"/>
            <a:r>
              <a:rPr lang="en-US" sz="1600" dirty="0" smtClean="0"/>
              <a:t>Particle impact of displaces ion from lattice position</a:t>
            </a:r>
          </a:p>
          <a:p>
            <a:pPr lvl="1"/>
            <a:r>
              <a:rPr lang="en-US" sz="1600" dirty="0" smtClean="0"/>
              <a:t>Creates charge trapping sites, modifies electrical behavior of material</a:t>
            </a:r>
          </a:p>
          <a:p>
            <a:endParaRPr lang="en-US" sz="2000" dirty="0" smtClean="0"/>
          </a:p>
          <a:p>
            <a:r>
              <a:rPr lang="en-US" sz="2000" dirty="0" smtClean="0"/>
              <a:t>Effects in electronics</a:t>
            </a:r>
          </a:p>
          <a:p>
            <a:pPr lvl="1"/>
            <a:r>
              <a:rPr lang="en-US" sz="1600" dirty="0" smtClean="0"/>
              <a:t>Accumulation of defect sites result in device degradation</a:t>
            </a:r>
          </a:p>
          <a:p>
            <a:pPr lvl="1"/>
            <a:r>
              <a:rPr lang="en-US" sz="1600" dirty="0" err="1" smtClean="0"/>
              <a:t>Optocouplers</a:t>
            </a:r>
            <a:r>
              <a:rPr lang="en-US" sz="1600" dirty="0" smtClean="0"/>
              <a:t>, solar cells, imagers (e.g., CCD’s), </a:t>
            </a:r>
            <a:r>
              <a:rPr lang="en-US" sz="1600" dirty="0" err="1" smtClean="0"/>
              <a:t>lnear</a:t>
            </a:r>
            <a:r>
              <a:rPr lang="en-US" sz="1600" dirty="0" smtClean="0"/>
              <a:t> bipolar devices</a:t>
            </a:r>
          </a:p>
          <a:p>
            <a:pPr lvl="1"/>
            <a:endParaRPr lang="en-US" sz="1600" dirty="0" smtClean="0"/>
          </a:p>
          <a:p>
            <a:r>
              <a:rPr lang="en-US" sz="2000" dirty="0" smtClean="0"/>
              <a:t>Shielding partially mitigates the effects by reducing low energy protons, electron damage</a:t>
            </a:r>
          </a:p>
          <a:p>
            <a:pPr lvl="1"/>
            <a:r>
              <a:rPr lang="en-US" sz="1600" dirty="0" smtClean="0"/>
              <a:t>High energy protons, neutrons are difficult to shield</a:t>
            </a:r>
          </a:p>
        </p:txBody>
      </p:sp>
      <p:pic>
        <p:nvPicPr>
          <p:cNvPr id="5122" name="Picture 2"/>
          <p:cNvPicPr>
            <a:picLocks noChangeAspect="1" noChangeArrowheads="1"/>
          </p:cNvPicPr>
          <p:nvPr/>
        </p:nvPicPr>
        <p:blipFill>
          <a:blip r:embed="rId3" cstate="print"/>
          <a:srcRect t="4138"/>
          <a:stretch>
            <a:fillRect/>
          </a:stretch>
        </p:blipFill>
        <p:spPr bwMode="auto">
          <a:xfrm>
            <a:off x="4229100" y="709297"/>
            <a:ext cx="4648200" cy="2819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600575" y="4038600"/>
            <a:ext cx="3781425" cy="2209800"/>
          </a:xfrm>
          <a:prstGeom prst="rect">
            <a:avLst/>
          </a:prstGeom>
          <a:noFill/>
          <a:ln w="9525">
            <a:noFill/>
            <a:miter lim="800000"/>
            <a:headEnd/>
            <a:tailEnd/>
          </a:ln>
        </p:spPr>
      </p:pic>
      <p:sp>
        <p:nvSpPr>
          <p:cNvPr id="6" name="TextBox 5"/>
          <p:cNvSpPr txBox="1"/>
          <p:nvPr/>
        </p:nvSpPr>
        <p:spPr>
          <a:xfrm>
            <a:off x="7315200" y="914400"/>
            <a:ext cx="1371600" cy="276999"/>
          </a:xfrm>
          <a:prstGeom prst="rect">
            <a:avLst/>
          </a:prstGeom>
          <a:noFill/>
        </p:spPr>
        <p:txBody>
          <a:bodyPr wrap="square" rtlCol="0">
            <a:spAutoFit/>
          </a:bodyPr>
          <a:lstStyle/>
          <a:p>
            <a:r>
              <a:rPr lang="en-US" sz="1200" dirty="0" smtClean="0"/>
              <a:t>[</a:t>
            </a:r>
            <a:r>
              <a:rPr lang="en-US" sz="1200" dirty="0" err="1" smtClean="0"/>
              <a:t>Rax</a:t>
            </a:r>
            <a:r>
              <a:rPr lang="en-US" sz="1200" dirty="0" smtClean="0"/>
              <a:t> et al. 1999]</a:t>
            </a:r>
            <a:endParaRPr lang="en-US" sz="1200" dirty="0"/>
          </a:p>
        </p:txBody>
      </p:sp>
      <p:sp>
        <p:nvSpPr>
          <p:cNvPr id="10" name="TextBox 9"/>
          <p:cNvSpPr txBox="1"/>
          <p:nvPr/>
        </p:nvSpPr>
        <p:spPr>
          <a:xfrm>
            <a:off x="4572000" y="6248400"/>
            <a:ext cx="3810000" cy="523220"/>
          </a:xfrm>
          <a:prstGeom prst="rect">
            <a:avLst/>
          </a:prstGeom>
          <a:noFill/>
        </p:spPr>
        <p:txBody>
          <a:bodyPr wrap="square" rtlCol="0">
            <a:spAutoFit/>
          </a:bodyPr>
          <a:lstStyle/>
          <a:p>
            <a:r>
              <a:rPr lang="en-US" sz="1400" dirty="0" smtClean="0"/>
              <a:t>National LM117 output voltage modified by exposure to gamma rays, protons</a:t>
            </a:r>
          </a:p>
        </p:txBody>
      </p:sp>
      <p:sp>
        <p:nvSpPr>
          <p:cNvPr id="11" name="TextBox 10"/>
          <p:cNvSpPr txBox="1"/>
          <p:nvPr/>
        </p:nvSpPr>
        <p:spPr>
          <a:xfrm>
            <a:off x="7086600" y="5590401"/>
            <a:ext cx="1371600" cy="276999"/>
          </a:xfrm>
          <a:prstGeom prst="rect">
            <a:avLst/>
          </a:prstGeom>
          <a:noFill/>
        </p:spPr>
        <p:txBody>
          <a:bodyPr wrap="square" rtlCol="0">
            <a:spAutoFit/>
          </a:bodyPr>
          <a:lstStyle/>
          <a:p>
            <a:r>
              <a:rPr lang="en-US" sz="1200" dirty="0" smtClean="0"/>
              <a:t>[</a:t>
            </a:r>
            <a:r>
              <a:rPr lang="en-US" sz="1200" dirty="0" err="1" smtClean="0"/>
              <a:t>Rax</a:t>
            </a:r>
            <a:r>
              <a:rPr lang="en-US" sz="1200" dirty="0" smtClean="0"/>
              <a:t> et al. 1999]</a:t>
            </a:r>
            <a:endParaRPr lang="en-US" sz="1200" dirty="0"/>
          </a:p>
        </p:txBody>
      </p:sp>
      <p:sp>
        <p:nvSpPr>
          <p:cNvPr id="12" name="TextBox 11"/>
          <p:cNvSpPr txBox="1"/>
          <p:nvPr/>
        </p:nvSpPr>
        <p:spPr>
          <a:xfrm>
            <a:off x="6553200" y="1219200"/>
            <a:ext cx="1524000" cy="276999"/>
          </a:xfrm>
          <a:prstGeom prst="rect">
            <a:avLst/>
          </a:prstGeom>
          <a:noFill/>
        </p:spPr>
        <p:txBody>
          <a:bodyPr wrap="square" rtlCol="0">
            <a:spAutoFit/>
          </a:bodyPr>
          <a:lstStyle/>
          <a:p>
            <a:r>
              <a:rPr lang="en-US" sz="1200" b="1" dirty="0" smtClean="0">
                <a:solidFill>
                  <a:srgbClr val="FF0000"/>
                </a:solidFill>
              </a:rPr>
              <a:t>TID,DD</a:t>
            </a:r>
            <a:endParaRPr lang="en-US" sz="1200" b="1" dirty="0">
              <a:solidFill>
                <a:srgbClr val="FF0000"/>
              </a:solidFill>
            </a:endParaRPr>
          </a:p>
        </p:txBody>
      </p:sp>
      <p:sp>
        <p:nvSpPr>
          <p:cNvPr id="13" name="TextBox 12"/>
          <p:cNvSpPr txBox="1"/>
          <p:nvPr/>
        </p:nvSpPr>
        <p:spPr>
          <a:xfrm>
            <a:off x="6248400" y="5029200"/>
            <a:ext cx="1524000" cy="276999"/>
          </a:xfrm>
          <a:prstGeom prst="rect">
            <a:avLst/>
          </a:prstGeom>
          <a:noFill/>
        </p:spPr>
        <p:txBody>
          <a:bodyPr wrap="square" rtlCol="0">
            <a:spAutoFit/>
          </a:bodyPr>
          <a:lstStyle/>
          <a:p>
            <a:r>
              <a:rPr lang="en-US" sz="1200" b="1" dirty="0" smtClean="0">
                <a:solidFill>
                  <a:srgbClr val="FF0000"/>
                </a:solidFill>
              </a:rPr>
              <a:t>TID,DD</a:t>
            </a:r>
            <a:endParaRPr lang="en-US" sz="1200" b="1" dirty="0">
              <a:solidFill>
                <a:srgbClr val="FF0000"/>
              </a:solidFill>
            </a:endParaRPr>
          </a:p>
        </p:txBody>
      </p:sp>
      <p:sp>
        <p:nvSpPr>
          <p:cNvPr id="14" name="TextBox 13"/>
          <p:cNvSpPr txBox="1"/>
          <p:nvPr/>
        </p:nvSpPr>
        <p:spPr>
          <a:xfrm>
            <a:off x="7620000" y="2514600"/>
            <a:ext cx="1524000" cy="276999"/>
          </a:xfrm>
          <a:prstGeom prst="rect">
            <a:avLst/>
          </a:prstGeom>
          <a:noFill/>
        </p:spPr>
        <p:txBody>
          <a:bodyPr wrap="square" rtlCol="0">
            <a:spAutoFit/>
          </a:bodyPr>
          <a:lstStyle/>
          <a:p>
            <a:r>
              <a:rPr lang="en-US" sz="1200" b="1" dirty="0" smtClean="0">
                <a:solidFill>
                  <a:srgbClr val="FF0000"/>
                </a:solidFill>
              </a:rPr>
              <a:t>TID</a:t>
            </a:r>
            <a:endParaRPr lang="en-US" sz="1200" b="1" dirty="0">
              <a:solidFill>
                <a:srgbClr val="FF0000"/>
              </a:solidFill>
            </a:endParaRPr>
          </a:p>
        </p:txBody>
      </p:sp>
      <p:sp>
        <p:nvSpPr>
          <p:cNvPr id="15" name="TextBox 14"/>
          <p:cNvSpPr txBox="1"/>
          <p:nvPr/>
        </p:nvSpPr>
        <p:spPr>
          <a:xfrm>
            <a:off x="7772400" y="4295001"/>
            <a:ext cx="1524000" cy="276999"/>
          </a:xfrm>
          <a:prstGeom prst="rect">
            <a:avLst/>
          </a:prstGeom>
          <a:noFill/>
        </p:spPr>
        <p:txBody>
          <a:bodyPr wrap="square" rtlCol="0">
            <a:spAutoFit/>
          </a:bodyPr>
          <a:lstStyle/>
          <a:p>
            <a:r>
              <a:rPr lang="en-US" sz="1200" b="1" dirty="0" smtClean="0">
                <a:solidFill>
                  <a:srgbClr val="FF0000"/>
                </a:solidFill>
              </a:rPr>
              <a:t>TID</a:t>
            </a:r>
            <a:endParaRPr lang="en-US" sz="1200" b="1" dirty="0">
              <a:solidFill>
                <a:srgbClr val="FF0000"/>
              </a:solidFill>
            </a:endParaRPr>
          </a:p>
        </p:txBody>
      </p:sp>
      <p:sp>
        <p:nvSpPr>
          <p:cNvPr id="7" name="TextBox 6"/>
          <p:cNvSpPr txBox="1"/>
          <p:nvPr/>
        </p:nvSpPr>
        <p:spPr>
          <a:xfrm>
            <a:off x="4572000" y="3515380"/>
            <a:ext cx="4876800" cy="523220"/>
          </a:xfrm>
          <a:prstGeom prst="rect">
            <a:avLst/>
          </a:prstGeom>
          <a:noFill/>
        </p:spPr>
        <p:txBody>
          <a:bodyPr wrap="square" rtlCol="0">
            <a:spAutoFit/>
          </a:bodyPr>
          <a:lstStyle/>
          <a:p>
            <a:r>
              <a:rPr lang="en-US" sz="1400" dirty="0" smtClean="0"/>
              <a:t>RH1056 op-amp degradation acceptable for gamma ray exposure, fails when exposed to protons</a:t>
            </a:r>
          </a:p>
        </p:txBody>
      </p:sp>
      <p:sp>
        <p:nvSpPr>
          <p:cNvPr id="5" name="Slide Number Placeholder 4"/>
          <p:cNvSpPr>
            <a:spLocks noGrp="1"/>
          </p:cNvSpPr>
          <p:nvPr>
            <p:ph type="sldNum" sz="quarter" idx="12"/>
          </p:nvPr>
        </p:nvSpPr>
        <p:spPr/>
        <p:txBody>
          <a:bodyPr/>
          <a:lstStyle/>
          <a:p>
            <a:fld id="{FF377241-8BA3-4F14-927D-92CB37E31140}" type="slidenum">
              <a:rPr lang="en-US" smtClean="0"/>
              <a:pPr/>
              <a:t>10</a:t>
            </a:fld>
            <a:endParaRPr lang="en-US"/>
          </a:p>
        </p:txBody>
      </p:sp>
    </p:spTree>
    <p:extLst>
      <p:ext uri="{BB962C8B-B14F-4D97-AF65-F5344CB8AC3E}">
        <p14:creationId xmlns:p14="http://schemas.microsoft.com/office/powerpoint/2010/main" val="37417015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 SOHO Solar Array Degradation</a:t>
            </a:r>
            <a:endParaRPr lang="en-US" dirty="0"/>
          </a:p>
        </p:txBody>
      </p:sp>
      <p:sp>
        <p:nvSpPr>
          <p:cNvPr id="3" name="TextBox 2"/>
          <p:cNvSpPr txBox="1"/>
          <p:nvPr/>
        </p:nvSpPr>
        <p:spPr>
          <a:xfrm>
            <a:off x="5105400" y="3962400"/>
            <a:ext cx="2362200" cy="307777"/>
          </a:xfrm>
          <a:prstGeom prst="rect">
            <a:avLst/>
          </a:prstGeom>
          <a:noFill/>
        </p:spPr>
        <p:txBody>
          <a:bodyPr wrap="square" rtlCol="0">
            <a:spAutoFit/>
          </a:bodyPr>
          <a:lstStyle/>
          <a:p>
            <a:pPr algn="r"/>
            <a:r>
              <a:rPr lang="en-US" sz="1400" dirty="0" smtClean="0"/>
              <a:t>[</a:t>
            </a:r>
            <a:r>
              <a:rPr lang="en-US" sz="1400" i="1" dirty="0" smtClean="0"/>
              <a:t>Ton </a:t>
            </a:r>
            <a:r>
              <a:rPr lang="en-US" sz="1400" i="1" dirty="0"/>
              <a:t>van </a:t>
            </a:r>
            <a:r>
              <a:rPr lang="en-US" sz="1400" i="1" dirty="0" err="1" smtClean="0"/>
              <a:t>Overbeek</a:t>
            </a:r>
            <a:r>
              <a:rPr lang="en-US" sz="1400" dirty="0" smtClean="0"/>
              <a:t>, 2009]</a:t>
            </a:r>
            <a:endParaRPr lang="en-US" sz="14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250" y="748157"/>
            <a:ext cx="7372350" cy="5973318"/>
          </a:xfrm>
        </p:spPr>
      </p:pic>
      <p:sp>
        <p:nvSpPr>
          <p:cNvPr id="8" name="TextBox 7"/>
          <p:cNvSpPr txBox="1"/>
          <p:nvPr/>
        </p:nvSpPr>
        <p:spPr>
          <a:xfrm rot="16200000">
            <a:off x="228600" y="2406134"/>
            <a:ext cx="1981200" cy="369332"/>
          </a:xfrm>
          <a:prstGeom prst="rect">
            <a:avLst/>
          </a:prstGeom>
          <a:noFill/>
        </p:spPr>
        <p:txBody>
          <a:bodyPr wrap="square" rtlCol="0">
            <a:spAutoFit/>
          </a:bodyPr>
          <a:lstStyle/>
          <a:p>
            <a:pPr algn="ctr"/>
            <a:r>
              <a:rPr lang="en-US" dirty="0" smtClean="0"/>
              <a:t>I(t)/I(t=0)</a:t>
            </a:r>
            <a:endParaRPr lang="en-US" dirty="0"/>
          </a:p>
        </p:txBody>
      </p:sp>
      <p:sp>
        <p:nvSpPr>
          <p:cNvPr id="11" name="TextBox 10"/>
          <p:cNvSpPr txBox="1"/>
          <p:nvPr/>
        </p:nvSpPr>
        <p:spPr>
          <a:xfrm>
            <a:off x="7620000" y="2590800"/>
            <a:ext cx="1371601" cy="646331"/>
          </a:xfrm>
          <a:prstGeom prst="rect">
            <a:avLst/>
          </a:prstGeom>
          <a:noFill/>
        </p:spPr>
        <p:txBody>
          <a:bodyPr wrap="square" rtlCol="0">
            <a:spAutoFit/>
          </a:bodyPr>
          <a:lstStyle/>
          <a:p>
            <a:r>
              <a:rPr lang="en-US" dirty="0" smtClean="0"/>
              <a:t>SOHO</a:t>
            </a:r>
          </a:p>
          <a:p>
            <a:r>
              <a:rPr lang="en-US" dirty="0" smtClean="0"/>
              <a:t>Sun-Earth L1</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638" y="762000"/>
            <a:ext cx="2865120" cy="1609344"/>
          </a:xfrm>
          <a:prstGeom prst="rect">
            <a:avLst/>
          </a:prstGeom>
        </p:spPr>
      </p:pic>
      <p:sp>
        <p:nvSpPr>
          <p:cNvPr id="12" name="Slide Number Placeholder 11"/>
          <p:cNvSpPr>
            <a:spLocks noGrp="1"/>
          </p:cNvSpPr>
          <p:nvPr>
            <p:ph type="sldNum" sz="quarter" idx="12"/>
          </p:nvPr>
        </p:nvSpPr>
        <p:spPr/>
        <p:txBody>
          <a:bodyPr/>
          <a:lstStyle/>
          <a:p>
            <a:fld id="{FF377241-8BA3-4F14-927D-92CB37E31140}" type="slidenum">
              <a:rPr lang="en-US" smtClean="0"/>
              <a:pPr/>
              <a:t>11</a:t>
            </a:fld>
            <a:endParaRPr lang="en-US"/>
          </a:p>
        </p:txBody>
      </p:sp>
      <p:sp>
        <p:nvSpPr>
          <p:cNvPr id="10" name="TextBox 9"/>
          <p:cNvSpPr txBox="1"/>
          <p:nvPr/>
        </p:nvSpPr>
        <p:spPr>
          <a:xfrm>
            <a:off x="8305800" y="1981200"/>
            <a:ext cx="609600" cy="276999"/>
          </a:xfrm>
          <a:prstGeom prst="rect">
            <a:avLst/>
          </a:prstGeom>
          <a:noFill/>
        </p:spPr>
        <p:txBody>
          <a:bodyPr wrap="square" rtlCol="0">
            <a:spAutoFit/>
          </a:bodyPr>
          <a:lstStyle/>
          <a:p>
            <a:pPr algn="r"/>
            <a:r>
              <a:rPr lang="en-US" sz="1200" dirty="0" smtClean="0"/>
              <a:t>ESA</a:t>
            </a:r>
            <a:endParaRPr lang="en-US" sz="1200" dirty="0"/>
          </a:p>
        </p:txBody>
      </p:sp>
    </p:spTree>
    <p:extLst>
      <p:ext uri="{BB962C8B-B14F-4D97-AF65-F5344CB8AC3E}">
        <p14:creationId xmlns:p14="http://schemas.microsoft.com/office/powerpoint/2010/main" val="39103741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dirty="0" smtClean="0"/>
              <a:t>UoSAT-3 Single Event Upsets</a:t>
            </a:r>
            <a:endParaRPr lang="en-US" dirty="0"/>
          </a:p>
        </p:txBody>
      </p:sp>
      <p:sp>
        <p:nvSpPr>
          <p:cNvPr id="3" name="Content Placeholder 2"/>
          <p:cNvSpPr>
            <a:spLocks noGrp="1"/>
          </p:cNvSpPr>
          <p:nvPr>
            <p:ph idx="1"/>
          </p:nvPr>
        </p:nvSpPr>
        <p:spPr>
          <a:xfrm>
            <a:off x="3276600" y="5638800"/>
            <a:ext cx="5562600" cy="381000"/>
          </a:xfrm>
        </p:spPr>
        <p:txBody>
          <a:bodyPr>
            <a:normAutofit/>
          </a:bodyPr>
          <a:lstStyle/>
          <a:p>
            <a:pPr>
              <a:buNone/>
            </a:pPr>
            <a:r>
              <a:rPr lang="en-US" sz="1400" dirty="0" smtClean="0"/>
              <a:t>[http://www.esa.int/TEC/Space_Environment/SEMQ95T4LZE_0.html]</a:t>
            </a:r>
          </a:p>
          <a:p>
            <a:pPr>
              <a:buNone/>
            </a:pPr>
            <a:endParaRPr lang="en-US" sz="1400" dirty="0"/>
          </a:p>
        </p:txBody>
      </p:sp>
      <p:pic>
        <p:nvPicPr>
          <p:cNvPr id="24579" name="Picture 3"/>
          <p:cNvPicPr>
            <a:picLocks noChangeAspect="1" noChangeArrowheads="1"/>
          </p:cNvPicPr>
          <p:nvPr/>
        </p:nvPicPr>
        <p:blipFill>
          <a:blip r:embed="rId3" cstate="print"/>
          <a:srcRect/>
          <a:stretch>
            <a:fillRect/>
          </a:stretch>
        </p:blipFill>
        <p:spPr bwMode="auto">
          <a:xfrm>
            <a:off x="685799" y="1219200"/>
            <a:ext cx="5638801" cy="4247408"/>
          </a:xfrm>
          <a:prstGeom prst="rect">
            <a:avLst/>
          </a:prstGeom>
          <a:noFill/>
          <a:ln w="9525">
            <a:noFill/>
            <a:miter lim="800000"/>
            <a:headEnd/>
            <a:tailEnd/>
          </a:ln>
        </p:spPr>
      </p:pic>
      <p:pic>
        <p:nvPicPr>
          <p:cNvPr id="15362" name="Picture 2"/>
          <p:cNvPicPr>
            <a:picLocks noChangeAspect="1" noChangeArrowheads="1"/>
          </p:cNvPicPr>
          <p:nvPr/>
        </p:nvPicPr>
        <p:blipFill>
          <a:blip r:embed="rId4" cstate="print"/>
          <a:srcRect/>
          <a:stretch>
            <a:fillRect/>
          </a:stretch>
        </p:blipFill>
        <p:spPr bwMode="auto">
          <a:xfrm>
            <a:off x="6705600" y="914400"/>
            <a:ext cx="2133600" cy="3516923"/>
          </a:xfrm>
          <a:prstGeom prst="rect">
            <a:avLst/>
          </a:prstGeom>
          <a:noFill/>
          <a:ln w="9525">
            <a:noFill/>
            <a:miter lim="800000"/>
            <a:headEnd/>
            <a:tailEnd/>
          </a:ln>
        </p:spPr>
      </p:pic>
      <p:sp>
        <p:nvSpPr>
          <p:cNvPr id="7" name="TextBox 6"/>
          <p:cNvSpPr txBox="1"/>
          <p:nvPr/>
        </p:nvSpPr>
        <p:spPr>
          <a:xfrm>
            <a:off x="762000" y="838200"/>
            <a:ext cx="3962400" cy="369332"/>
          </a:xfrm>
          <a:prstGeom prst="rect">
            <a:avLst/>
          </a:prstGeom>
          <a:noFill/>
        </p:spPr>
        <p:txBody>
          <a:bodyPr wrap="square" rtlCol="0">
            <a:spAutoFit/>
          </a:bodyPr>
          <a:lstStyle/>
          <a:p>
            <a:r>
              <a:rPr lang="en-US" dirty="0" smtClean="0"/>
              <a:t>University of Surrey Satellite (</a:t>
            </a:r>
            <a:r>
              <a:rPr lang="en-US" dirty="0" err="1" smtClean="0"/>
              <a:t>UoSAT</a:t>
            </a:r>
            <a:r>
              <a:rPr lang="en-US" dirty="0" smtClean="0"/>
              <a:t>)</a:t>
            </a:r>
            <a:endParaRPr lang="en-US" dirty="0"/>
          </a:p>
        </p:txBody>
      </p:sp>
      <p:sp>
        <p:nvSpPr>
          <p:cNvPr id="8" name="TextBox 7"/>
          <p:cNvSpPr txBox="1"/>
          <p:nvPr/>
        </p:nvSpPr>
        <p:spPr>
          <a:xfrm>
            <a:off x="6629400" y="4648200"/>
            <a:ext cx="2514600" cy="369332"/>
          </a:xfrm>
          <a:prstGeom prst="rect">
            <a:avLst/>
          </a:prstGeom>
          <a:noFill/>
        </p:spPr>
        <p:txBody>
          <a:bodyPr wrap="square" rtlCol="0">
            <a:spAutoFit/>
          </a:bodyPr>
          <a:lstStyle/>
          <a:p>
            <a:r>
              <a:rPr lang="en-US" dirty="0" smtClean="0"/>
              <a:t>780 km, 98° inclination</a:t>
            </a:r>
            <a:endParaRPr lang="en-US" dirty="0"/>
          </a:p>
        </p:txBody>
      </p:sp>
      <p:sp>
        <p:nvSpPr>
          <p:cNvPr id="5" name="Slide Number Placeholder 4"/>
          <p:cNvSpPr>
            <a:spLocks noGrp="1"/>
          </p:cNvSpPr>
          <p:nvPr>
            <p:ph type="sldNum" sz="quarter" idx="12"/>
          </p:nvPr>
        </p:nvSpPr>
        <p:spPr/>
        <p:txBody>
          <a:bodyPr/>
          <a:lstStyle/>
          <a:p>
            <a:fld id="{FF377241-8BA3-4F14-927D-92CB37E31140}" type="slidenum">
              <a:rPr lang="en-US" smtClean="0"/>
              <a:pPr/>
              <a:t>12</a:t>
            </a:fld>
            <a:endParaRPr lang="en-US"/>
          </a:p>
        </p:txBody>
      </p:sp>
    </p:spTree>
    <p:extLst>
      <p:ext uri="{BB962C8B-B14F-4D97-AF65-F5344CB8AC3E}">
        <p14:creationId xmlns:p14="http://schemas.microsoft.com/office/powerpoint/2010/main" val="11336718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b="4441"/>
          <a:stretch>
            <a:fillRect/>
          </a:stretch>
        </p:blipFill>
        <p:spPr bwMode="auto">
          <a:xfrm>
            <a:off x="3657600" y="762001"/>
            <a:ext cx="5486400" cy="3200399"/>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r="12000"/>
          <a:stretch>
            <a:fillRect/>
          </a:stretch>
        </p:blipFill>
        <p:spPr bwMode="auto">
          <a:xfrm>
            <a:off x="3124200" y="4038600"/>
            <a:ext cx="6248400"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err="1" smtClean="0"/>
              <a:t>SeaStar</a:t>
            </a:r>
            <a:r>
              <a:rPr lang="en-US" dirty="0" smtClean="0"/>
              <a:t> Satellite Single Event Upsets (SEU)</a:t>
            </a:r>
            <a:endParaRPr lang="en-US" dirty="0"/>
          </a:p>
        </p:txBody>
      </p:sp>
      <p:sp>
        <p:nvSpPr>
          <p:cNvPr id="3" name="Content Placeholder 2"/>
          <p:cNvSpPr>
            <a:spLocks noGrp="1"/>
          </p:cNvSpPr>
          <p:nvPr>
            <p:ph idx="1"/>
          </p:nvPr>
        </p:nvSpPr>
        <p:spPr>
          <a:xfrm>
            <a:off x="0" y="838200"/>
            <a:ext cx="3657600" cy="5410200"/>
          </a:xfrm>
        </p:spPr>
        <p:txBody>
          <a:bodyPr>
            <a:normAutofit/>
          </a:bodyPr>
          <a:lstStyle/>
          <a:p>
            <a:r>
              <a:rPr lang="en-US" sz="2000" dirty="0" err="1" smtClean="0"/>
              <a:t>SeaStar</a:t>
            </a:r>
            <a:r>
              <a:rPr lang="en-US" sz="2000" dirty="0" smtClean="0"/>
              <a:t> satellite</a:t>
            </a:r>
          </a:p>
          <a:p>
            <a:pPr lvl="1"/>
            <a:r>
              <a:rPr lang="en-US" sz="1600" dirty="0" smtClean="0"/>
              <a:t>705 km, 98.2° inclination</a:t>
            </a:r>
          </a:p>
          <a:p>
            <a:endParaRPr lang="en-US" sz="2000" dirty="0" smtClean="0"/>
          </a:p>
          <a:p>
            <a:r>
              <a:rPr lang="en-US" sz="2000" dirty="0" smtClean="0"/>
              <a:t>Flight Data Recorder SEU counts</a:t>
            </a:r>
          </a:p>
          <a:p>
            <a:endParaRPr lang="en-US" sz="2000" dirty="0" smtClean="0"/>
          </a:p>
          <a:p>
            <a:r>
              <a:rPr lang="en-US" sz="2000" dirty="0" smtClean="0"/>
              <a:t>Daily rate is just over 100 SEU per day</a:t>
            </a:r>
          </a:p>
          <a:p>
            <a:pPr lvl="1"/>
            <a:r>
              <a:rPr lang="en-US" sz="1600" dirty="0" smtClean="0"/>
              <a:t>Slowly decreasing as background GCR flux decreases</a:t>
            </a:r>
          </a:p>
          <a:p>
            <a:pPr lvl="1"/>
            <a:endParaRPr lang="en-US" sz="1600" dirty="0" smtClean="0"/>
          </a:p>
          <a:p>
            <a:r>
              <a:rPr lang="en-US" sz="2000" dirty="0" smtClean="0"/>
              <a:t>Two periods with enhanced SEU are due to solar proton events</a:t>
            </a:r>
          </a:p>
          <a:p>
            <a:pPr lvl="1"/>
            <a:r>
              <a:rPr lang="en-US" sz="1600" dirty="0" smtClean="0"/>
              <a:t>15-16 July 2000</a:t>
            </a:r>
          </a:p>
          <a:p>
            <a:pPr lvl="1"/>
            <a:r>
              <a:rPr lang="en-US" sz="1600" dirty="0" smtClean="0"/>
              <a:t>9 November 2000</a:t>
            </a:r>
            <a:endParaRPr lang="en-US" sz="1600" dirty="0"/>
          </a:p>
        </p:txBody>
      </p:sp>
      <p:sp>
        <p:nvSpPr>
          <p:cNvPr id="8" name="TextBox 7"/>
          <p:cNvSpPr txBox="1"/>
          <p:nvPr/>
        </p:nvSpPr>
        <p:spPr>
          <a:xfrm>
            <a:off x="4191000" y="1066800"/>
            <a:ext cx="1752600" cy="338554"/>
          </a:xfrm>
          <a:prstGeom prst="rect">
            <a:avLst/>
          </a:prstGeom>
          <a:noFill/>
        </p:spPr>
        <p:txBody>
          <a:bodyPr wrap="square" rtlCol="0">
            <a:spAutoFit/>
          </a:bodyPr>
          <a:lstStyle/>
          <a:p>
            <a:r>
              <a:rPr lang="en-US" sz="1600" i="1" dirty="0" smtClean="0"/>
              <a:t>Katz,</a:t>
            </a:r>
            <a:r>
              <a:rPr lang="en-US" sz="1600" dirty="0" smtClean="0"/>
              <a:t> 2004</a:t>
            </a:r>
            <a:endParaRPr lang="en-US" sz="1600" dirty="0"/>
          </a:p>
        </p:txBody>
      </p:sp>
      <p:sp>
        <p:nvSpPr>
          <p:cNvPr id="5" name="Slide Number Placeholder 4"/>
          <p:cNvSpPr>
            <a:spLocks noGrp="1"/>
          </p:cNvSpPr>
          <p:nvPr>
            <p:ph type="sldNum" sz="quarter" idx="12"/>
          </p:nvPr>
        </p:nvSpPr>
        <p:spPr/>
        <p:txBody>
          <a:bodyPr/>
          <a:lstStyle/>
          <a:p>
            <a:fld id="{FF377241-8BA3-4F14-927D-92CB37E31140}" type="slidenum">
              <a:rPr lang="en-US" smtClean="0"/>
              <a:pPr/>
              <a:t>13</a:t>
            </a:fld>
            <a:endParaRPr lang="en-US"/>
          </a:p>
        </p:txBody>
      </p:sp>
    </p:spTree>
    <p:extLst>
      <p:ext uri="{BB962C8B-B14F-4D97-AF65-F5344CB8AC3E}">
        <p14:creationId xmlns:p14="http://schemas.microsoft.com/office/powerpoint/2010/main" val="14350076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1143000"/>
          </a:xfrm>
        </p:spPr>
        <p:txBody>
          <a:bodyPr>
            <a:normAutofit/>
          </a:bodyPr>
          <a:lstStyle/>
          <a:p>
            <a:pPr eaLnBrk="1" hangingPunct="1"/>
            <a:r>
              <a:rPr lang="en-US" sz="2800" dirty="0" smtClean="0"/>
              <a:t>Solar Particle Events, CCD Imagers</a:t>
            </a:r>
          </a:p>
        </p:txBody>
      </p:sp>
      <p:pic>
        <p:nvPicPr>
          <p:cNvPr id="16387" name="Picture 3" descr="D:\minow\Projects\storm_july_2000\soho\20000714_c3series_s.jpg"/>
          <p:cNvPicPr>
            <a:picLocks noChangeAspect="1" noChangeArrowheads="1"/>
          </p:cNvPicPr>
          <p:nvPr/>
        </p:nvPicPr>
        <p:blipFill>
          <a:blip r:embed="rId3" cstate="print"/>
          <a:srcRect/>
          <a:stretch>
            <a:fillRect/>
          </a:stretch>
        </p:blipFill>
        <p:spPr bwMode="auto">
          <a:xfrm>
            <a:off x="762000" y="1038225"/>
            <a:ext cx="7340600" cy="2390775"/>
          </a:xfrm>
          <a:prstGeom prst="rect">
            <a:avLst/>
          </a:prstGeom>
          <a:noFill/>
          <a:ln w="28575">
            <a:solidFill>
              <a:srgbClr val="000000"/>
            </a:solidFill>
            <a:miter lim="800000"/>
            <a:headEnd/>
            <a:tailEnd/>
          </a:ln>
        </p:spPr>
      </p:pic>
      <p:sp>
        <p:nvSpPr>
          <p:cNvPr id="16388" name="Text Box 4"/>
          <p:cNvSpPr txBox="1">
            <a:spLocks noChangeArrowheads="1"/>
          </p:cNvSpPr>
          <p:nvPr/>
        </p:nvSpPr>
        <p:spPr bwMode="auto">
          <a:xfrm>
            <a:off x="609600" y="3483858"/>
            <a:ext cx="7086600" cy="307777"/>
          </a:xfrm>
          <a:prstGeom prst="rect">
            <a:avLst/>
          </a:prstGeom>
          <a:noFill/>
          <a:ln w="9525">
            <a:noFill/>
            <a:miter lim="800000"/>
            <a:headEnd/>
            <a:tailEnd/>
          </a:ln>
        </p:spPr>
        <p:txBody>
          <a:bodyPr>
            <a:spAutoFit/>
          </a:bodyPr>
          <a:lstStyle/>
          <a:p>
            <a:pPr>
              <a:spcBef>
                <a:spcPct val="50000"/>
              </a:spcBef>
            </a:pPr>
            <a:r>
              <a:rPr lang="en-US" sz="1400" b="1" dirty="0"/>
              <a:t>10:42 UT                                     </a:t>
            </a:r>
            <a:r>
              <a:rPr lang="en-US" sz="1400" b="1" dirty="0" smtClean="0"/>
              <a:t>           11:16 </a:t>
            </a:r>
            <a:r>
              <a:rPr lang="en-US" sz="1400" b="1" dirty="0"/>
              <a:t>UT                       </a:t>
            </a:r>
            <a:r>
              <a:rPr lang="en-US" sz="1400" b="1" dirty="0" smtClean="0"/>
              <a:t>                       </a:t>
            </a:r>
            <a:r>
              <a:rPr lang="en-US" sz="1400" b="1" dirty="0"/>
              <a:t>11:42 </a:t>
            </a:r>
            <a:r>
              <a:rPr lang="en-US" sz="1400" b="1" dirty="0" smtClean="0"/>
              <a:t>UT</a:t>
            </a:r>
            <a:endParaRPr lang="en-US" sz="1400" b="1" dirty="0"/>
          </a:p>
        </p:txBody>
      </p:sp>
      <p:pic>
        <p:nvPicPr>
          <p:cNvPr id="16389" name="Picture 14" descr="D:\minow\Projects\Radiation_course\20000716_proton.gif"/>
          <p:cNvPicPr>
            <a:picLocks noChangeAspect="1" noChangeArrowheads="1"/>
          </p:cNvPicPr>
          <p:nvPr/>
        </p:nvPicPr>
        <p:blipFill>
          <a:blip r:embed="rId4" cstate="print"/>
          <a:srcRect/>
          <a:stretch>
            <a:fillRect/>
          </a:stretch>
        </p:blipFill>
        <p:spPr bwMode="auto">
          <a:xfrm>
            <a:off x="1646238" y="3829295"/>
            <a:ext cx="5897562" cy="2927349"/>
          </a:xfrm>
          <a:prstGeom prst="rect">
            <a:avLst/>
          </a:prstGeom>
          <a:noFill/>
          <a:ln w="19050">
            <a:solidFill>
              <a:schemeClr val="tx1"/>
            </a:solidFill>
            <a:miter lim="800000"/>
            <a:headEnd/>
            <a:tailEnd/>
          </a:ln>
        </p:spPr>
      </p:pic>
      <p:sp>
        <p:nvSpPr>
          <p:cNvPr id="6" name="TextBox 5"/>
          <p:cNvSpPr txBox="1"/>
          <p:nvPr/>
        </p:nvSpPr>
        <p:spPr>
          <a:xfrm>
            <a:off x="685800" y="685800"/>
            <a:ext cx="7162800" cy="369332"/>
          </a:xfrm>
          <a:prstGeom prst="rect">
            <a:avLst/>
          </a:prstGeom>
          <a:noFill/>
        </p:spPr>
        <p:txBody>
          <a:bodyPr wrap="square" rtlCol="0">
            <a:spAutoFit/>
          </a:bodyPr>
          <a:lstStyle/>
          <a:p>
            <a:r>
              <a:rPr lang="en-US" dirty="0" smtClean="0"/>
              <a:t>SOHO (L1)           14 July 2000  “Bastille Day Event”</a:t>
            </a:r>
            <a:endParaRPr lang="en-US" dirty="0"/>
          </a:p>
        </p:txBody>
      </p:sp>
      <p:sp>
        <p:nvSpPr>
          <p:cNvPr id="2" name="Slide Number Placeholder 1"/>
          <p:cNvSpPr>
            <a:spLocks noGrp="1"/>
          </p:cNvSpPr>
          <p:nvPr>
            <p:ph type="sldNum" sz="quarter" idx="12"/>
          </p:nvPr>
        </p:nvSpPr>
        <p:spPr/>
        <p:txBody>
          <a:bodyPr/>
          <a:lstStyle/>
          <a:p>
            <a:fld id="{FF377241-8BA3-4F14-927D-92CB37E31140}" type="slidenum">
              <a:rPr lang="en-US" smtClean="0"/>
              <a:pPr/>
              <a:t>14</a:t>
            </a:fld>
            <a:endParaRPr lang="en-US"/>
          </a:p>
        </p:txBody>
      </p:sp>
    </p:spTree>
    <p:extLst>
      <p:ext uri="{BB962C8B-B14F-4D97-AF65-F5344CB8AC3E}">
        <p14:creationId xmlns:p14="http://schemas.microsoft.com/office/powerpoint/2010/main" val="30490300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cstate="print"/>
          <a:srcRect/>
          <a:stretch>
            <a:fillRect/>
          </a:stretch>
        </p:blipFill>
        <p:spPr bwMode="auto">
          <a:xfrm>
            <a:off x="7010400" y="838200"/>
            <a:ext cx="2057400" cy="3050452"/>
          </a:xfrm>
          <a:prstGeom prst="rect">
            <a:avLst/>
          </a:prstGeom>
          <a:noFill/>
          <a:ln w="9525">
            <a:noFill/>
            <a:miter lim="800000"/>
            <a:headEnd/>
            <a:tailEnd/>
          </a:ln>
        </p:spPr>
      </p:pic>
      <p:pic>
        <p:nvPicPr>
          <p:cNvPr id="1032" name="Picture 8" descr="C:\Users\jminow\AppData\Local\Temp\wze0c5\2001_proton\20011002_proton.gif"/>
          <p:cNvPicPr>
            <a:picLocks noChangeAspect="1" noChangeArrowheads="1"/>
          </p:cNvPicPr>
          <p:nvPr/>
        </p:nvPicPr>
        <p:blipFill>
          <a:blip r:embed="rId4" cstate="print"/>
          <a:srcRect/>
          <a:stretch>
            <a:fillRect/>
          </a:stretch>
        </p:blipFill>
        <p:spPr bwMode="auto">
          <a:xfrm>
            <a:off x="5943600" y="3810000"/>
            <a:ext cx="3048000" cy="2286000"/>
          </a:xfrm>
          <a:prstGeom prst="rect">
            <a:avLst/>
          </a:prstGeom>
          <a:noFill/>
        </p:spPr>
      </p:pic>
      <p:pic>
        <p:nvPicPr>
          <p:cNvPr id="1030" name="Picture 6" descr="C:\Users\jminow\AppData\Local\Temp\wz8608\2001_proton\20010929_proton.gif"/>
          <p:cNvPicPr>
            <a:picLocks noChangeAspect="1" noChangeArrowheads="1"/>
          </p:cNvPicPr>
          <p:nvPr/>
        </p:nvPicPr>
        <p:blipFill>
          <a:blip r:embed="rId5" cstate="print"/>
          <a:srcRect/>
          <a:stretch>
            <a:fillRect/>
          </a:stretch>
        </p:blipFill>
        <p:spPr bwMode="auto">
          <a:xfrm>
            <a:off x="3048000" y="3810000"/>
            <a:ext cx="3048000" cy="2286000"/>
          </a:xfrm>
          <a:prstGeom prst="rect">
            <a:avLst/>
          </a:prstGeom>
          <a:noFill/>
        </p:spPr>
      </p:pic>
      <p:sp>
        <p:nvSpPr>
          <p:cNvPr id="2" name="Title 1"/>
          <p:cNvSpPr>
            <a:spLocks noGrp="1"/>
          </p:cNvSpPr>
          <p:nvPr>
            <p:ph type="title"/>
          </p:nvPr>
        </p:nvSpPr>
        <p:spPr>
          <a:xfrm>
            <a:off x="228600" y="0"/>
            <a:ext cx="8458200" cy="685801"/>
          </a:xfrm>
        </p:spPr>
        <p:txBody>
          <a:bodyPr>
            <a:normAutofit/>
          </a:bodyPr>
          <a:lstStyle/>
          <a:p>
            <a:r>
              <a:rPr lang="en-US" sz="2800" dirty="0" smtClean="0"/>
              <a:t>Launch Delay of NASA/DOD Kodiak Star Mission </a:t>
            </a:r>
            <a:endParaRPr lang="en-US" sz="2800" dirty="0"/>
          </a:p>
        </p:txBody>
      </p:sp>
      <p:pic>
        <p:nvPicPr>
          <p:cNvPr id="1028" name="Picture 4" descr="C:\Users\jminow\AppData\Local\Temp\wz27d2\2001_proton\20010926_proton.gif"/>
          <p:cNvPicPr>
            <a:picLocks noChangeAspect="1" noChangeArrowheads="1"/>
          </p:cNvPicPr>
          <p:nvPr/>
        </p:nvPicPr>
        <p:blipFill>
          <a:blip r:embed="rId6" cstate="print"/>
          <a:srcRect/>
          <a:stretch>
            <a:fillRect/>
          </a:stretch>
        </p:blipFill>
        <p:spPr bwMode="auto">
          <a:xfrm>
            <a:off x="152400" y="3810000"/>
            <a:ext cx="3048000" cy="2286000"/>
          </a:xfrm>
          <a:prstGeom prst="rect">
            <a:avLst/>
          </a:prstGeom>
          <a:noFill/>
        </p:spPr>
      </p:pic>
      <p:sp>
        <p:nvSpPr>
          <p:cNvPr id="3" name="Content Placeholder 2"/>
          <p:cNvSpPr>
            <a:spLocks noGrp="1"/>
          </p:cNvSpPr>
          <p:nvPr>
            <p:ph idx="1"/>
          </p:nvPr>
        </p:nvSpPr>
        <p:spPr>
          <a:xfrm>
            <a:off x="152400" y="762000"/>
            <a:ext cx="7086600" cy="5440363"/>
          </a:xfrm>
        </p:spPr>
        <p:txBody>
          <a:bodyPr>
            <a:normAutofit/>
          </a:bodyPr>
          <a:lstStyle/>
          <a:p>
            <a:pPr>
              <a:buNone/>
            </a:pPr>
            <a:r>
              <a:rPr lang="en-US" sz="1800" dirty="0" smtClean="0"/>
              <a:t>Kodiak Star scheduled for September 2001 launch from Kodiak Launch Complex (Alaska) on Athena (Lockheed Martin) rocket</a:t>
            </a:r>
          </a:p>
          <a:p>
            <a:pPr>
              <a:buNone/>
            </a:pPr>
            <a:r>
              <a:rPr lang="en-US" sz="1800" dirty="0" smtClean="0"/>
              <a:t>Launch criteria:    J(&gt;10 MeV) &lt; 10 particles/cm</a:t>
            </a:r>
            <a:r>
              <a:rPr lang="en-US" sz="1800" baseline="30000" dirty="0" smtClean="0"/>
              <a:t>2</a:t>
            </a:r>
            <a:r>
              <a:rPr lang="en-US" sz="1800" dirty="0" smtClean="0"/>
              <a:t>-s-sr</a:t>
            </a:r>
          </a:p>
          <a:p>
            <a:pPr lvl="1">
              <a:buNone/>
            </a:pPr>
            <a:endParaRPr lang="en-US" sz="2000" dirty="0" smtClean="0">
              <a:hlinkClick r:id="rId7"/>
            </a:endParaRPr>
          </a:p>
        </p:txBody>
      </p:sp>
      <p:sp>
        <p:nvSpPr>
          <p:cNvPr id="9" name="TextBox 8"/>
          <p:cNvSpPr txBox="1"/>
          <p:nvPr/>
        </p:nvSpPr>
        <p:spPr>
          <a:xfrm>
            <a:off x="0" y="6258580"/>
            <a:ext cx="5029200" cy="523220"/>
          </a:xfrm>
          <a:prstGeom prst="rect">
            <a:avLst/>
          </a:prstGeom>
          <a:noFill/>
        </p:spPr>
        <p:txBody>
          <a:bodyPr wrap="square" rtlCol="0">
            <a:spAutoFit/>
          </a:bodyPr>
          <a:lstStyle/>
          <a:p>
            <a:pPr marL="342900" lvl="1" indent="-342900">
              <a:buNone/>
            </a:pPr>
            <a:r>
              <a:rPr lang="en-US" sz="1400" dirty="0" smtClean="0">
                <a:hlinkClick r:id="rId7"/>
              </a:rPr>
              <a:t>http://www.spaceflightnow.com/athena/kodiakstar/status.html</a:t>
            </a:r>
            <a:endParaRPr lang="en-US" sz="1400" dirty="0" smtClean="0"/>
          </a:p>
          <a:p>
            <a:pPr>
              <a:buNone/>
            </a:pPr>
            <a:r>
              <a:rPr lang="en-US" sz="1400" dirty="0" smtClean="0"/>
              <a:t>Sardonia and Madura, 2002</a:t>
            </a:r>
            <a:endParaRPr lang="en-US" dirty="0"/>
          </a:p>
        </p:txBody>
      </p:sp>
      <p:sp>
        <p:nvSpPr>
          <p:cNvPr id="10" name="TextBox 9"/>
          <p:cNvSpPr txBox="1"/>
          <p:nvPr/>
        </p:nvSpPr>
        <p:spPr>
          <a:xfrm>
            <a:off x="228600" y="1828800"/>
            <a:ext cx="6629400" cy="1569660"/>
          </a:xfrm>
          <a:prstGeom prst="rect">
            <a:avLst/>
          </a:prstGeom>
          <a:solidFill>
            <a:srgbClr val="FFFF00"/>
          </a:solidFill>
        </p:spPr>
        <p:txBody>
          <a:bodyPr wrap="square" rtlCol="0">
            <a:spAutoFit/>
          </a:bodyPr>
          <a:lstStyle/>
          <a:p>
            <a:pPr marL="182880" indent="-457200">
              <a:buNone/>
            </a:pPr>
            <a:r>
              <a:rPr lang="en-US" sz="1200" dirty="0" smtClean="0"/>
              <a:t>16 Sep:  launch operations start, launch approved for 21 Sep</a:t>
            </a:r>
          </a:p>
          <a:p>
            <a:pPr marL="182880" indent="-457200">
              <a:buNone/>
            </a:pPr>
            <a:r>
              <a:rPr lang="en-US" sz="1200" dirty="0" smtClean="0"/>
              <a:t>21 Sep:  scrub due to terrestrial weather</a:t>
            </a:r>
          </a:p>
          <a:p>
            <a:pPr marL="182880" indent="-457200">
              <a:buNone/>
            </a:pPr>
            <a:r>
              <a:rPr lang="en-US" sz="1200" dirty="0" smtClean="0"/>
              <a:t>22 Sep:  scrub due to range tracking radar hardware problems, next attempt deferred to 24 Sep</a:t>
            </a:r>
          </a:p>
          <a:p>
            <a:pPr marL="182880" indent="-457200">
              <a:buNone/>
            </a:pPr>
            <a:r>
              <a:rPr lang="en-US" sz="1200" dirty="0" smtClean="0"/>
              <a:t>24 Sep:  scrub due to solar proton event</a:t>
            </a:r>
          </a:p>
          <a:p>
            <a:pPr marL="182880" indent="-457200">
              <a:buNone/>
            </a:pPr>
            <a:r>
              <a:rPr lang="en-US" sz="1200" dirty="0" smtClean="0"/>
              <a:t>25 Sep:  scrub due to solar proton event, next attempt deferred to 27 Sep</a:t>
            </a:r>
          </a:p>
          <a:p>
            <a:pPr marL="182880" indent="-457200">
              <a:buNone/>
            </a:pPr>
            <a:r>
              <a:rPr lang="en-US" sz="1200" dirty="0" smtClean="0"/>
              <a:t>27 Sep:  scrub due to solar proton event, terrestrial weather, next attempt deferred to 29 Sep	</a:t>
            </a:r>
          </a:p>
          <a:p>
            <a:pPr marL="182880" indent="-457200">
              <a:buNone/>
            </a:pPr>
            <a:r>
              <a:rPr lang="en-US" sz="1200" dirty="0" smtClean="0"/>
              <a:t>29 Sep:  attempt begins with radar issues and proton flux out of limits; radar problem is corrected</a:t>
            </a:r>
          </a:p>
          <a:p>
            <a:pPr marL="182880" indent="-457200">
              <a:buNone/>
            </a:pPr>
            <a:r>
              <a:rPr lang="en-US" sz="1200" dirty="0" smtClean="0"/>
              <a:t>30 Sep:  proton flux decreases to less than constraint value allowing launch at 02:40 UT on 30 Sep </a:t>
            </a:r>
            <a:endParaRPr lang="en-US" sz="1200" dirty="0" smtClean="0">
              <a:hlinkClick r:id="rId7"/>
            </a:endParaRPr>
          </a:p>
        </p:txBody>
      </p:sp>
      <p:pic>
        <p:nvPicPr>
          <p:cNvPr id="1033" name="Picture 9"/>
          <p:cNvPicPr>
            <a:picLocks noChangeAspect="1" noChangeArrowheads="1"/>
          </p:cNvPicPr>
          <p:nvPr/>
        </p:nvPicPr>
        <p:blipFill>
          <a:blip r:embed="rId8" cstate="print"/>
          <a:srcRect/>
          <a:stretch>
            <a:fillRect/>
          </a:stretch>
        </p:blipFill>
        <p:spPr bwMode="auto">
          <a:xfrm>
            <a:off x="8305800" y="0"/>
            <a:ext cx="838200" cy="838200"/>
          </a:xfrm>
          <a:prstGeom prst="rect">
            <a:avLst/>
          </a:prstGeom>
          <a:noFill/>
          <a:ln w="9525">
            <a:noFill/>
            <a:miter lim="800000"/>
            <a:headEnd/>
            <a:tailEnd/>
          </a:ln>
        </p:spPr>
      </p:pic>
      <p:cxnSp>
        <p:nvCxnSpPr>
          <p:cNvPr id="14" name="Straight Connector 13"/>
          <p:cNvCxnSpPr/>
          <p:nvPr/>
        </p:nvCxnSpPr>
        <p:spPr>
          <a:xfrm>
            <a:off x="533400" y="48768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29000" y="4583668"/>
            <a:ext cx="2286000" cy="369332"/>
          </a:xfrm>
          <a:prstGeom prst="rect">
            <a:avLst/>
          </a:prstGeom>
          <a:noFill/>
        </p:spPr>
        <p:txBody>
          <a:bodyPr wrap="square" rtlCol="0">
            <a:spAutoFit/>
          </a:bodyPr>
          <a:lstStyle/>
          <a:p>
            <a:r>
              <a:rPr lang="en-US" dirty="0" smtClean="0"/>
              <a:t>J(&gt;10 </a:t>
            </a:r>
            <a:r>
              <a:rPr lang="en-US" dirty="0" err="1" smtClean="0"/>
              <a:t>MeV</a:t>
            </a:r>
            <a:r>
              <a:rPr lang="en-US" dirty="0" smtClean="0"/>
              <a:t>) = 10 </a:t>
            </a:r>
            <a:r>
              <a:rPr lang="en-US" dirty="0" err="1" smtClean="0"/>
              <a:t>pfu</a:t>
            </a:r>
            <a:endParaRPr lang="en-US" dirty="0"/>
          </a:p>
        </p:txBody>
      </p:sp>
      <p:cxnSp>
        <p:nvCxnSpPr>
          <p:cNvPr id="5" name="Straight Arrow Connector 4"/>
          <p:cNvCxnSpPr/>
          <p:nvPr/>
        </p:nvCxnSpPr>
        <p:spPr>
          <a:xfrm>
            <a:off x="6553200" y="4114800"/>
            <a:ext cx="0" cy="6858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53200" y="4267200"/>
            <a:ext cx="1066800" cy="523220"/>
          </a:xfrm>
          <a:prstGeom prst="rect">
            <a:avLst/>
          </a:prstGeom>
          <a:noFill/>
        </p:spPr>
        <p:txBody>
          <a:bodyPr wrap="square" rtlCol="0">
            <a:spAutoFit/>
          </a:bodyPr>
          <a:lstStyle/>
          <a:p>
            <a:r>
              <a:rPr lang="en-US" sz="1400" b="1" dirty="0" smtClean="0"/>
              <a:t>Launch</a:t>
            </a:r>
          </a:p>
          <a:p>
            <a:r>
              <a:rPr lang="en-US" sz="1400" b="1" dirty="0" smtClean="0"/>
              <a:t>02:40 UT</a:t>
            </a:r>
            <a:endParaRPr lang="en-US" sz="1400" b="1" dirty="0"/>
          </a:p>
        </p:txBody>
      </p:sp>
      <p:sp>
        <p:nvSpPr>
          <p:cNvPr id="7" name="Slide Number Placeholder 6"/>
          <p:cNvSpPr>
            <a:spLocks noGrp="1"/>
          </p:cNvSpPr>
          <p:nvPr>
            <p:ph type="sldNum" sz="quarter" idx="12"/>
          </p:nvPr>
        </p:nvSpPr>
        <p:spPr/>
        <p:txBody>
          <a:bodyPr/>
          <a:lstStyle/>
          <a:p>
            <a:fld id="{FF377241-8BA3-4F14-927D-92CB37E31140}" type="slidenum">
              <a:rPr lang="en-US" smtClean="0"/>
              <a:pPr/>
              <a:t>15</a:t>
            </a:fld>
            <a:endParaRPr lang="en-US"/>
          </a:p>
        </p:txBody>
      </p:sp>
    </p:spTree>
    <p:extLst>
      <p:ext uri="{BB962C8B-B14F-4D97-AF65-F5344CB8AC3E}">
        <p14:creationId xmlns:p14="http://schemas.microsoft.com/office/powerpoint/2010/main" val="21371423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dirty="0" smtClean="0"/>
              <a:t>Impact on Science Data Quality</a:t>
            </a:r>
            <a:endParaRPr lang="en-US" sz="2800" dirty="0"/>
          </a:p>
        </p:txBody>
      </p:sp>
      <p:sp>
        <p:nvSpPr>
          <p:cNvPr id="9" name="TextBox 8"/>
          <p:cNvSpPr txBox="1"/>
          <p:nvPr/>
        </p:nvSpPr>
        <p:spPr>
          <a:xfrm>
            <a:off x="609600" y="762000"/>
            <a:ext cx="7696200" cy="369332"/>
          </a:xfrm>
          <a:prstGeom prst="rect">
            <a:avLst/>
          </a:prstGeom>
          <a:noFill/>
        </p:spPr>
        <p:txBody>
          <a:bodyPr wrap="square" rtlCol="0">
            <a:spAutoFit/>
          </a:bodyPr>
          <a:lstStyle/>
          <a:p>
            <a:r>
              <a:rPr lang="en-US" dirty="0" smtClean="0"/>
              <a:t>GEOTAIL CPI/HPA                                                        </a:t>
            </a:r>
            <a:r>
              <a:rPr lang="en-US" dirty="0" err="1" smtClean="0"/>
              <a:t>Univ</a:t>
            </a:r>
            <a:r>
              <a:rPr lang="en-US" dirty="0" smtClean="0"/>
              <a:t> of Iowa</a:t>
            </a:r>
            <a:endParaRPr lang="en-US" dirty="0"/>
          </a:p>
        </p:txBody>
      </p:sp>
      <p:pic>
        <p:nvPicPr>
          <p:cNvPr id="56328" name="Picture 8"/>
          <p:cNvPicPr>
            <a:picLocks noChangeAspect="1" noChangeArrowheads="1"/>
          </p:cNvPicPr>
          <p:nvPr/>
        </p:nvPicPr>
        <p:blipFill>
          <a:blip r:embed="rId3" cstate="print"/>
          <a:srcRect t="57500" r="1875" b="2500"/>
          <a:stretch>
            <a:fillRect/>
          </a:stretch>
        </p:blipFill>
        <p:spPr bwMode="auto">
          <a:xfrm>
            <a:off x="95250" y="1066800"/>
            <a:ext cx="8972550" cy="2590800"/>
          </a:xfrm>
          <a:prstGeom prst="rect">
            <a:avLst/>
          </a:prstGeom>
          <a:noFill/>
          <a:ln w="9525">
            <a:noFill/>
            <a:miter lim="800000"/>
            <a:headEnd/>
            <a:tailEnd/>
          </a:ln>
        </p:spPr>
      </p:pic>
      <p:pic>
        <p:nvPicPr>
          <p:cNvPr id="56330" name="Picture 10" descr="C:\Users\jminow\AppData\Local\Temp\wze9eb\2003_proton\20031010_proton.gif"/>
          <p:cNvPicPr>
            <a:picLocks noChangeAspect="1" noChangeArrowheads="1"/>
          </p:cNvPicPr>
          <p:nvPr/>
        </p:nvPicPr>
        <p:blipFill>
          <a:blip r:embed="rId4" cstate="print"/>
          <a:srcRect/>
          <a:stretch>
            <a:fillRect/>
          </a:stretch>
        </p:blipFill>
        <p:spPr bwMode="auto">
          <a:xfrm>
            <a:off x="152400" y="3733800"/>
            <a:ext cx="3962400" cy="2971800"/>
          </a:xfrm>
          <a:prstGeom prst="rect">
            <a:avLst/>
          </a:prstGeom>
          <a:noFill/>
        </p:spPr>
      </p:pic>
      <p:pic>
        <p:nvPicPr>
          <p:cNvPr id="56332" name="Picture 12" descr="C:\Users\jminow\AppData\Local\Temp\wz8272\2003_proton\20031013_proton.gif"/>
          <p:cNvPicPr>
            <a:picLocks noChangeAspect="1" noChangeArrowheads="1"/>
          </p:cNvPicPr>
          <p:nvPr/>
        </p:nvPicPr>
        <p:blipFill>
          <a:blip r:embed="rId5" cstate="print"/>
          <a:srcRect/>
          <a:stretch>
            <a:fillRect/>
          </a:stretch>
        </p:blipFill>
        <p:spPr bwMode="auto">
          <a:xfrm>
            <a:off x="4191000" y="3733800"/>
            <a:ext cx="3962400" cy="2971800"/>
          </a:xfrm>
          <a:prstGeom prst="rect">
            <a:avLst/>
          </a:prstGeom>
          <a:noFill/>
        </p:spPr>
      </p:pic>
      <p:sp>
        <p:nvSpPr>
          <p:cNvPr id="8" name="TextBox 7"/>
          <p:cNvSpPr txBox="1"/>
          <p:nvPr/>
        </p:nvSpPr>
        <p:spPr>
          <a:xfrm>
            <a:off x="5867400" y="3456801"/>
            <a:ext cx="3200400" cy="276999"/>
          </a:xfrm>
          <a:prstGeom prst="rect">
            <a:avLst/>
          </a:prstGeom>
          <a:noFill/>
        </p:spPr>
        <p:txBody>
          <a:bodyPr wrap="square" rtlCol="0">
            <a:spAutoFit/>
          </a:bodyPr>
          <a:lstStyle/>
          <a:p>
            <a:r>
              <a:rPr lang="en-US" sz="1200" dirty="0" smtClean="0">
                <a:hlinkClick r:id="rId6"/>
              </a:rPr>
              <a:t>http://www-pi.physics.uiowa.edu/www/cpi/</a:t>
            </a:r>
            <a:endParaRPr lang="en-US" sz="1200" dirty="0" smtClean="0"/>
          </a:p>
        </p:txBody>
      </p:sp>
      <p:cxnSp>
        <p:nvCxnSpPr>
          <p:cNvPr id="12" name="Straight Connector 11"/>
          <p:cNvCxnSpPr/>
          <p:nvPr/>
        </p:nvCxnSpPr>
        <p:spPr>
          <a:xfrm rot="5400000">
            <a:off x="1066800" y="2209800"/>
            <a:ext cx="22860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295400" y="2209800"/>
            <a:ext cx="22860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514600" y="2209800"/>
            <a:ext cx="22860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026664" y="2209800"/>
            <a:ext cx="22860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0" y="1947446"/>
            <a:ext cx="990600" cy="338554"/>
          </a:xfrm>
          <a:prstGeom prst="rect">
            <a:avLst/>
          </a:prstGeom>
          <a:noFill/>
        </p:spPr>
        <p:txBody>
          <a:bodyPr wrap="square" rtlCol="0">
            <a:spAutoFit/>
          </a:bodyPr>
          <a:lstStyle/>
          <a:p>
            <a:r>
              <a:rPr lang="en-US" sz="1600" b="1" dirty="0" smtClean="0"/>
              <a:t>SW</a:t>
            </a:r>
            <a:endParaRPr lang="en-US" sz="1600" b="1" dirty="0"/>
          </a:p>
        </p:txBody>
      </p:sp>
      <p:sp>
        <p:nvSpPr>
          <p:cNvPr id="18" name="TextBox 17"/>
          <p:cNvSpPr txBox="1"/>
          <p:nvPr/>
        </p:nvSpPr>
        <p:spPr>
          <a:xfrm>
            <a:off x="4953000" y="1947446"/>
            <a:ext cx="990600" cy="338554"/>
          </a:xfrm>
          <a:prstGeom prst="rect">
            <a:avLst/>
          </a:prstGeom>
          <a:noFill/>
        </p:spPr>
        <p:txBody>
          <a:bodyPr wrap="square" rtlCol="0">
            <a:spAutoFit/>
          </a:bodyPr>
          <a:lstStyle/>
          <a:p>
            <a:r>
              <a:rPr lang="en-US" sz="1600" b="1" dirty="0" smtClean="0"/>
              <a:t>SW</a:t>
            </a:r>
            <a:endParaRPr lang="en-US" sz="1600" b="1" dirty="0"/>
          </a:p>
        </p:txBody>
      </p:sp>
      <p:sp>
        <p:nvSpPr>
          <p:cNvPr id="19" name="TextBox 18"/>
          <p:cNvSpPr txBox="1"/>
          <p:nvPr/>
        </p:nvSpPr>
        <p:spPr>
          <a:xfrm>
            <a:off x="2743200" y="1947446"/>
            <a:ext cx="1447800" cy="338554"/>
          </a:xfrm>
          <a:prstGeom prst="rect">
            <a:avLst/>
          </a:prstGeom>
          <a:noFill/>
        </p:spPr>
        <p:txBody>
          <a:bodyPr wrap="square" rtlCol="0">
            <a:spAutoFit/>
          </a:bodyPr>
          <a:lstStyle/>
          <a:p>
            <a:r>
              <a:rPr lang="en-US" sz="1600" b="1" dirty="0" err="1" smtClean="0"/>
              <a:t>Msph</a:t>
            </a:r>
            <a:endParaRPr lang="en-US" sz="1600" b="1" dirty="0"/>
          </a:p>
        </p:txBody>
      </p:sp>
      <p:sp>
        <p:nvSpPr>
          <p:cNvPr id="20" name="TextBox 19"/>
          <p:cNvSpPr txBox="1"/>
          <p:nvPr/>
        </p:nvSpPr>
        <p:spPr>
          <a:xfrm>
            <a:off x="2133600" y="1981200"/>
            <a:ext cx="990600" cy="338554"/>
          </a:xfrm>
          <a:prstGeom prst="rect">
            <a:avLst/>
          </a:prstGeom>
          <a:noFill/>
        </p:spPr>
        <p:txBody>
          <a:bodyPr wrap="square" rtlCol="0">
            <a:spAutoFit/>
          </a:bodyPr>
          <a:lstStyle/>
          <a:p>
            <a:r>
              <a:rPr lang="en-US" sz="1600" b="1" dirty="0" smtClean="0"/>
              <a:t>MS</a:t>
            </a:r>
            <a:endParaRPr lang="en-US" sz="1600" b="1" dirty="0"/>
          </a:p>
        </p:txBody>
      </p:sp>
      <p:sp>
        <p:nvSpPr>
          <p:cNvPr id="21" name="TextBox 20"/>
          <p:cNvSpPr txBox="1"/>
          <p:nvPr/>
        </p:nvSpPr>
        <p:spPr>
          <a:xfrm>
            <a:off x="3657600" y="1981200"/>
            <a:ext cx="990600" cy="338554"/>
          </a:xfrm>
          <a:prstGeom prst="rect">
            <a:avLst/>
          </a:prstGeom>
          <a:noFill/>
        </p:spPr>
        <p:txBody>
          <a:bodyPr wrap="square" rtlCol="0">
            <a:spAutoFit/>
          </a:bodyPr>
          <a:lstStyle/>
          <a:p>
            <a:r>
              <a:rPr lang="en-US" sz="1600" b="1" dirty="0" smtClean="0"/>
              <a:t>MS</a:t>
            </a:r>
            <a:endParaRPr lang="en-US" sz="1600" b="1" dirty="0"/>
          </a:p>
        </p:txBody>
      </p:sp>
      <p:sp>
        <p:nvSpPr>
          <p:cNvPr id="22" name="TextBox 21"/>
          <p:cNvSpPr txBox="1"/>
          <p:nvPr/>
        </p:nvSpPr>
        <p:spPr>
          <a:xfrm>
            <a:off x="6629400" y="685800"/>
            <a:ext cx="2209800" cy="830997"/>
          </a:xfrm>
          <a:prstGeom prst="rect">
            <a:avLst/>
          </a:prstGeom>
          <a:noFill/>
        </p:spPr>
        <p:txBody>
          <a:bodyPr wrap="square" rtlCol="0">
            <a:spAutoFit/>
          </a:bodyPr>
          <a:lstStyle/>
          <a:p>
            <a:r>
              <a:rPr lang="en-US" sz="1600" b="1" dirty="0" smtClean="0"/>
              <a:t>SW        solar wind</a:t>
            </a:r>
          </a:p>
          <a:p>
            <a:r>
              <a:rPr lang="en-US" sz="1600" b="1" dirty="0" smtClean="0"/>
              <a:t>MS        </a:t>
            </a:r>
            <a:r>
              <a:rPr lang="en-US" sz="1600" b="1" dirty="0" err="1" smtClean="0"/>
              <a:t>magnetosheath</a:t>
            </a:r>
            <a:endParaRPr lang="en-US" sz="1600" b="1" dirty="0" smtClean="0"/>
          </a:p>
          <a:p>
            <a:r>
              <a:rPr lang="en-US" sz="1600" b="1" dirty="0" err="1" smtClean="0"/>
              <a:t>Msph</a:t>
            </a:r>
            <a:r>
              <a:rPr lang="en-US" sz="1600" b="1" dirty="0" smtClean="0"/>
              <a:t>   magnetosphere</a:t>
            </a:r>
            <a:endParaRPr lang="en-US" sz="1600" b="1" dirty="0"/>
          </a:p>
        </p:txBody>
      </p:sp>
      <p:sp>
        <p:nvSpPr>
          <p:cNvPr id="3" name="TextBox 2"/>
          <p:cNvSpPr txBox="1"/>
          <p:nvPr/>
        </p:nvSpPr>
        <p:spPr>
          <a:xfrm>
            <a:off x="914400" y="1056144"/>
            <a:ext cx="457200" cy="2677656"/>
          </a:xfrm>
          <a:prstGeom prst="rect">
            <a:avLst/>
          </a:prstGeom>
          <a:noFill/>
        </p:spPr>
        <p:txBody>
          <a:bodyPr wrap="square" rtlCol="0">
            <a:spAutoFit/>
          </a:bodyPr>
          <a:lstStyle/>
          <a:p>
            <a:r>
              <a:rPr lang="en-US" sz="2800" b="1" dirty="0" smtClean="0"/>
              <a:t>i</a:t>
            </a:r>
            <a:r>
              <a:rPr lang="en-US" sz="2800" b="1" baseline="30000" dirty="0" smtClean="0"/>
              <a:t>+</a:t>
            </a:r>
            <a:endParaRPr lang="en-US" sz="2800" b="1" baseline="30000" dirty="0"/>
          </a:p>
          <a:p>
            <a:endParaRPr lang="en-US" sz="2800" b="1" dirty="0" smtClean="0"/>
          </a:p>
          <a:p>
            <a:endParaRPr lang="en-US" sz="2800" b="1" dirty="0" smtClean="0"/>
          </a:p>
          <a:p>
            <a:r>
              <a:rPr lang="en-US" sz="2800" b="1" dirty="0" smtClean="0"/>
              <a:t>e</a:t>
            </a:r>
            <a:r>
              <a:rPr lang="en-US" sz="2800" b="1" baseline="30000" dirty="0" smtClean="0"/>
              <a:t>-</a:t>
            </a:r>
          </a:p>
          <a:p>
            <a:endParaRPr lang="en-US" sz="2800" b="1" dirty="0"/>
          </a:p>
          <a:p>
            <a:endParaRPr lang="en-US" sz="2800" b="1" dirty="0" smtClean="0"/>
          </a:p>
        </p:txBody>
      </p:sp>
      <p:sp>
        <p:nvSpPr>
          <p:cNvPr id="4" name="Slide Number Placeholder 3"/>
          <p:cNvSpPr>
            <a:spLocks noGrp="1"/>
          </p:cNvSpPr>
          <p:nvPr>
            <p:ph type="sldNum" sz="quarter" idx="12"/>
          </p:nvPr>
        </p:nvSpPr>
        <p:spPr/>
        <p:txBody>
          <a:bodyPr/>
          <a:lstStyle/>
          <a:p>
            <a:fld id="{FF377241-8BA3-4F14-927D-92CB37E31140}" type="slidenum">
              <a:rPr lang="en-US" smtClean="0"/>
              <a:pPr/>
              <a:t>16</a:t>
            </a:fld>
            <a:endParaRPr lang="en-US"/>
          </a:p>
        </p:txBody>
      </p:sp>
    </p:spTree>
    <p:extLst>
      <p:ext uri="{BB962C8B-B14F-4D97-AF65-F5344CB8AC3E}">
        <p14:creationId xmlns:p14="http://schemas.microsoft.com/office/powerpoint/2010/main" val="12322406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dirty="0" smtClean="0"/>
              <a:t>SPE Data Contamination of </a:t>
            </a:r>
            <a:r>
              <a:rPr lang="en-US" sz="2800" dirty="0" err="1" smtClean="0"/>
              <a:t>Geotail</a:t>
            </a:r>
            <a:r>
              <a:rPr lang="en-US" sz="2800" dirty="0" smtClean="0"/>
              <a:t> CPI/HPA Data</a:t>
            </a:r>
            <a:endParaRPr lang="en-US" sz="2800" dirty="0"/>
          </a:p>
        </p:txBody>
      </p:sp>
      <p:pic>
        <p:nvPicPr>
          <p:cNvPr id="37889" name="Picture 1"/>
          <p:cNvPicPr>
            <a:picLocks noChangeArrowheads="1"/>
          </p:cNvPicPr>
          <p:nvPr/>
        </p:nvPicPr>
        <p:blipFill>
          <a:blip r:embed="rId3" cstate="print"/>
          <a:srcRect t="57500" r="1875" b="2500"/>
          <a:stretch>
            <a:fillRect/>
          </a:stretch>
        </p:blipFill>
        <p:spPr bwMode="auto">
          <a:xfrm>
            <a:off x="76200" y="1053389"/>
            <a:ext cx="8996477" cy="2604211"/>
          </a:xfrm>
          <a:prstGeom prst="rect">
            <a:avLst/>
          </a:prstGeom>
          <a:noFill/>
          <a:ln w="9525">
            <a:noFill/>
            <a:miter lim="800000"/>
            <a:headEnd/>
            <a:tailEnd/>
          </a:ln>
        </p:spPr>
      </p:pic>
      <p:sp>
        <p:nvSpPr>
          <p:cNvPr id="8" name="TextBox 7"/>
          <p:cNvSpPr txBox="1"/>
          <p:nvPr/>
        </p:nvSpPr>
        <p:spPr>
          <a:xfrm>
            <a:off x="609600" y="762000"/>
            <a:ext cx="7696200" cy="369332"/>
          </a:xfrm>
          <a:prstGeom prst="rect">
            <a:avLst/>
          </a:prstGeom>
          <a:noFill/>
        </p:spPr>
        <p:txBody>
          <a:bodyPr wrap="square" rtlCol="0">
            <a:spAutoFit/>
          </a:bodyPr>
          <a:lstStyle/>
          <a:p>
            <a:r>
              <a:rPr lang="en-US" dirty="0" smtClean="0"/>
              <a:t>GEOTAIL CPI/HPA                                                        </a:t>
            </a:r>
            <a:r>
              <a:rPr lang="en-US" dirty="0" err="1" smtClean="0"/>
              <a:t>Univ</a:t>
            </a:r>
            <a:r>
              <a:rPr lang="en-US" dirty="0" smtClean="0"/>
              <a:t> of Iowa</a:t>
            </a:r>
            <a:endParaRPr lang="en-US" dirty="0"/>
          </a:p>
        </p:txBody>
      </p:sp>
      <p:pic>
        <p:nvPicPr>
          <p:cNvPr id="37891" name="Picture 3" descr="C:\Users\jminow\AppData\Local\Temp\wz377e\2003_proton\20031030_proton.gif"/>
          <p:cNvPicPr>
            <a:picLocks noChangeAspect="1" noChangeArrowheads="1"/>
          </p:cNvPicPr>
          <p:nvPr/>
        </p:nvPicPr>
        <p:blipFill>
          <a:blip r:embed="rId4" cstate="print"/>
          <a:srcRect/>
          <a:stretch>
            <a:fillRect/>
          </a:stretch>
        </p:blipFill>
        <p:spPr bwMode="auto">
          <a:xfrm>
            <a:off x="152400" y="3730752"/>
            <a:ext cx="3962400" cy="2971800"/>
          </a:xfrm>
          <a:prstGeom prst="rect">
            <a:avLst/>
          </a:prstGeom>
          <a:noFill/>
        </p:spPr>
      </p:pic>
      <p:pic>
        <p:nvPicPr>
          <p:cNvPr id="37893" name="Picture 5" descr="C:\Users\jminow\AppData\Local\Temp\wzcd85\2003_proton\20031102_proton.gif"/>
          <p:cNvPicPr>
            <a:picLocks noChangeAspect="1" noChangeArrowheads="1"/>
          </p:cNvPicPr>
          <p:nvPr/>
        </p:nvPicPr>
        <p:blipFill>
          <a:blip r:embed="rId5" cstate="print"/>
          <a:srcRect/>
          <a:stretch>
            <a:fillRect/>
          </a:stretch>
        </p:blipFill>
        <p:spPr bwMode="auto">
          <a:xfrm>
            <a:off x="4191000" y="3733800"/>
            <a:ext cx="3962400" cy="2971800"/>
          </a:xfrm>
          <a:prstGeom prst="rect">
            <a:avLst/>
          </a:prstGeom>
          <a:noFill/>
        </p:spPr>
      </p:pic>
      <p:sp>
        <p:nvSpPr>
          <p:cNvPr id="9" name="TextBox 8"/>
          <p:cNvSpPr txBox="1"/>
          <p:nvPr/>
        </p:nvSpPr>
        <p:spPr>
          <a:xfrm>
            <a:off x="5867400" y="3456801"/>
            <a:ext cx="3200400" cy="276999"/>
          </a:xfrm>
          <a:prstGeom prst="rect">
            <a:avLst/>
          </a:prstGeom>
          <a:noFill/>
        </p:spPr>
        <p:txBody>
          <a:bodyPr wrap="square" rtlCol="0">
            <a:spAutoFit/>
          </a:bodyPr>
          <a:lstStyle/>
          <a:p>
            <a:r>
              <a:rPr lang="en-US" sz="1200" dirty="0" smtClean="0">
                <a:hlinkClick r:id="rId6"/>
              </a:rPr>
              <a:t>http://www-pi.physics.uiowa.edu/www/cpi/</a:t>
            </a:r>
            <a:endParaRPr lang="en-US" sz="1200" dirty="0" smtClean="0"/>
          </a:p>
        </p:txBody>
      </p:sp>
      <p:sp>
        <p:nvSpPr>
          <p:cNvPr id="3" name="TextBox 2"/>
          <p:cNvSpPr txBox="1"/>
          <p:nvPr/>
        </p:nvSpPr>
        <p:spPr>
          <a:xfrm>
            <a:off x="2057400" y="1408176"/>
            <a:ext cx="1371600" cy="369332"/>
          </a:xfrm>
          <a:prstGeom prst="rect">
            <a:avLst/>
          </a:prstGeom>
          <a:noFill/>
        </p:spPr>
        <p:txBody>
          <a:bodyPr wrap="square" rtlCol="0">
            <a:spAutoFit/>
          </a:bodyPr>
          <a:lstStyle/>
          <a:p>
            <a:pPr algn="ctr"/>
            <a:r>
              <a:rPr lang="en-US" b="1" dirty="0" smtClean="0"/>
              <a:t>SPE</a:t>
            </a:r>
            <a:endParaRPr lang="en-US" b="1" dirty="0"/>
          </a:p>
        </p:txBody>
      </p:sp>
      <p:cxnSp>
        <p:nvCxnSpPr>
          <p:cNvPr id="5" name="Straight Arrow Connector 4"/>
          <p:cNvCxnSpPr/>
          <p:nvPr/>
        </p:nvCxnSpPr>
        <p:spPr>
          <a:xfrm flipH="1">
            <a:off x="1371600" y="1600200"/>
            <a:ext cx="1066800" cy="0"/>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24809" y="1629945"/>
            <a:ext cx="1242391" cy="8355"/>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1056144"/>
            <a:ext cx="457200" cy="2677656"/>
          </a:xfrm>
          <a:prstGeom prst="rect">
            <a:avLst/>
          </a:prstGeom>
          <a:noFill/>
        </p:spPr>
        <p:txBody>
          <a:bodyPr wrap="square" rtlCol="0">
            <a:spAutoFit/>
          </a:bodyPr>
          <a:lstStyle/>
          <a:p>
            <a:r>
              <a:rPr lang="en-US" sz="2800" b="1" dirty="0" smtClean="0"/>
              <a:t>i</a:t>
            </a:r>
            <a:r>
              <a:rPr lang="en-US" sz="2800" b="1" baseline="30000" dirty="0" smtClean="0"/>
              <a:t>+</a:t>
            </a:r>
            <a:endParaRPr lang="en-US" sz="2800" b="1" baseline="30000" dirty="0"/>
          </a:p>
          <a:p>
            <a:endParaRPr lang="en-US" sz="2800" b="1" dirty="0" smtClean="0"/>
          </a:p>
          <a:p>
            <a:endParaRPr lang="en-US" sz="2800" b="1" dirty="0" smtClean="0"/>
          </a:p>
          <a:p>
            <a:r>
              <a:rPr lang="en-US" sz="2800" b="1" dirty="0" smtClean="0"/>
              <a:t>e</a:t>
            </a:r>
            <a:r>
              <a:rPr lang="en-US" sz="2800" b="1" baseline="30000" dirty="0" smtClean="0"/>
              <a:t>-</a:t>
            </a:r>
          </a:p>
          <a:p>
            <a:endParaRPr lang="en-US" sz="2800" b="1" dirty="0"/>
          </a:p>
          <a:p>
            <a:endParaRPr lang="en-US" sz="2800" b="1" dirty="0" smtClean="0"/>
          </a:p>
        </p:txBody>
      </p:sp>
      <p:sp>
        <p:nvSpPr>
          <p:cNvPr id="4" name="Slide Number Placeholder 3"/>
          <p:cNvSpPr>
            <a:spLocks noGrp="1"/>
          </p:cNvSpPr>
          <p:nvPr>
            <p:ph type="sldNum" sz="quarter" idx="12"/>
          </p:nvPr>
        </p:nvSpPr>
        <p:spPr/>
        <p:txBody>
          <a:bodyPr/>
          <a:lstStyle/>
          <a:p>
            <a:fld id="{FF377241-8BA3-4F14-927D-92CB37E31140}" type="slidenum">
              <a:rPr lang="en-US" smtClean="0"/>
              <a:pPr/>
              <a:t>17</a:t>
            </a:fld>
            <a:endParaRPr lang="en-US"/>
          </a:p>
        </p:txBody>
      </p:sp>
    </p:spTree>
    <p:extLst>
      <p:ext uri="{BB962C8B-B14F-4D97-AF65-F5344CB8AC3E}">
        <p14:creationId xmlns:p14="http://schemas.microsoft.com/office/powerpoint/2010/main" val="31007608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Chandra X-Ray Observatory</a:t>
            </a:r>
            <a:br>
              <a:rPr lang="en-US" sz="2000" dirty="0" smtClean="0"/>
            </a:br>
            <a:r>
              <a:rPr lang="en-US" sz="2000" dirty="0" smtClean="0"/>
              <a:t> Solar Cycle 24 Radiation Interventions</a:t>
            </a:r>
            <a:endParaRPr lang="en-US" sz="2000" dirty="0"/>
          </a:p>
        </p:txBody>
      </p:sp>
      <p:sp>
        <p:nvSpPr>
          <p:cNvPr id="6" name="TextBox 5"/>
          <p:cNvSpPr txBox="1"/>
          <p:nvPr/>
        </p:nvSpPr>
        <p:spPr>
          <a:xfrm>
            <a:off x="228600" y="6334780"/>
            <a:ext cx="8686800" cy="523220"/>
          </a:xfrm>
          <a:prstGeom prst="rect">
            <a:avLst/>
          </a:prstGeom>
          <a:noFill/>
        </p:spPr>
        <p:txBody>
          <a:bodyPr wrap="square" rtlCol="0">
            <a:spAutoFit/>
          </a:bodyPr>
          <a:lstStyle/>
          <a:p>
            <a:pPr>
              <a:tabLst>
                <a:tab pos="457200" algn="l"/>
              </a:tabLst>
            </a:pPr>
            <a:r>
              <a:rPr lang="en-US" sz="1400" dirty="0" smtClean="0"/>
              <a:t>*	Solar-cycle-24 radiation interventions:  Chandra Radiation Central  </a:t>
            </a:r>
            <a:r>
              <a:rPr lang="en-US" sz="1400" dirty="0" smtClean="0">
                <a:hlinkClick r:id="rId3"/>
              </a:rPr>
              <a:t>http://asc.harvard.edu/mta/RADIATION/</a:t>
            </a:r>
            <a:endParaRPr lang="en-US" sz="1400" dirty="0" smtClean="0"/>
          </a:p>
          <a:p>
            <a:pPr>
              <a:tabLst>
                <a:tab pos="457200" algn="l"/>
              </a:tabLst>
            </a:pPr>
            <a:r>
              <a:rPr lang="en-US" sz="1400" dirty="0" smtClean="0"/>
              <a:t>**	First radiation interruption since 2006 December 13</a:t>
            </a:r>
            <a:endParaRPr lang="en-US" sz="1400" dirty="0"/>
          </a:p>
        </p:txBody>
      </p:sp>
      <p:graphicFrame>
        <p:nvGraphicFramePr>
          <p:cNvPr id="15" name="Content Placeholder 14"/>
          <p:cNvGraphicFramePr>
            <a:graphicFrameLocks noGrp="1"/>
          </p:cNvGraphicFramePr>
          <p:nvPr>
            <p:ph idx="1"/>
          </p:nvPr>
        </p:nvGraphicFramePr>
        <p:xfrm>
          <a:off x="191936" y="769085"/>
          <a:ext cx="8756460" cy="5555515"/>
        </p:xfrm>
        <a:graphic>
          <a:graphicData uri="http://schemas.openxmlformats.org/drawingml/2006/table">
            <a:tbl>
              <a:tblPr firstRow="1" bandRow="1">
                <a:tableStyleId>{073A0DAA-6AF3-43AB-8588-CEC1D06C72B9}</a:tableStyleId>
              </a:tblPr>
              <a:tblGrid>
                <a:gridCol w="877452"/>
                <a:gridCol w="1372988"/>
                <a:gridCol w="1336040"/>
                <a:gridCol w="1717040"/>
                <a:gridCol w="1295400"/>
                <a:gridCol w="2157540"/>
              </a:tblGrid>
              <a:tr h="292395">
                <a:tc>
                  <a:txBody>
                    <a:bodyPr/>
                    <a:lstStyle/>
                    <a:p>
                      <a:pPr algn="ctr"/>
                      <a:r>
                        <a:rPr lang="en-US" sz="1400" dirty="0" smtClean="0"/>
                        <a:t>Event*</a:t>
                      </a:r>
                      <a:endParaRPr lang="en-US" sz="1400" dirty="0"/>
                    </a:p>
                  </a:txBody>
                  <a:tcPr marT="18288" marB="18288" anchor="ctr"/>
                </a:tc>
                <a:tc>
                  <a:txBody>
                    <a:bodyPr/>
                    <a:lstStyle/>
                    <a:p>
                      <a:pPr algn="ctr"/>
                      <a:r>
                        <a:rPr lang="en-US" sz="1400" dirty="0" smtClean="0"/>
                        <a:t>Start</a:t>
                      </a:r>
                      <a:endParaRPr lang="en-US" sz="1400" dirty="0"/>
                    </a:p>
                  </a:txBody>
                  <a:tcPr marT="18288" marB="18288" anchor="ctr"/>
                </a:tc>
                <a:tc>
                  <a:txBody>
                    <a:bodyPr/>
                    <a:lstStyle/>
                    <a:p>
                      <a:pPr algn="ctr"/>
                      <a:r>
                        <a:rPr lang="en-US" sz="1400" dirty="0" smtClean="0"/>
                        <a:t>End</a:t>
                      </a:r>
                      <a:endParaRPr lang="en-US" sz="1400" dirty="0"/>
                    </a:p>
                  </a:txBody>
                  <a:tcPr marT="18288" marB="18288" anchor="ctr"/>
                </a:tc>
                <a:tc>
                  <a:txBody>
                    <a:bodyPr/>
                    <a:lstStyle/>
                    <a:p>
                      <a:pPr algn="ctr"/>
                      <a:r>
                        <a:rPr lang="en-US" sz="1400" dirty="0" smtClean="0"/>
                        <a:t>Lost Science time</a:t>
                      </a:r>
                      <a:endParaRPr lang="en-US" sz="1400" dirty="0"/>
                    </a:p>
                  </a:txBody>
                  <a:tcPr marT="18288" marB="18288" anchor="ctr"/>
                </a:tc>
                <a:tc>
                  <a:txBody>
                    <a:bodyPr/>
                    <a:lstStyle/>
                    <a:p>
                      <a:pPr algn="ctr"/>
                      <a:r>
                        <a:rPr lang="en-US" sz="1400" dirty="0" smtClean="0"/>
                        <a:t>Auto/Manual</a:t>
                      </a:r>
                      <a:endParaRPr lang="en-US" sz="1400" dirty="0"/>
                    </a:p>
                  </a:txBody>
                  <a:tcPr marT="18288" marB="18288" anchor="ctr"/>
                </a:tc>
                <a:tc>
                  <a:txBody>
                    <a:bodyPr/>
                    <a:lstStyle/>
                    <a:p>
                      <a:pPr algn="ctr"/>
                      <a:r>
                        <a:rPr lang="en-US" sz="1400" dirty="0" smtClean="0"/>
                        <a:t>Cause (HRC/EPHIN/ACE)</a:t>
                      </a:r>
                      <a:endParaRPr lang="en-US" sz="1400" dirty="0"/>
                    </a:p>
                  </a:txBody>
                  <a:tcPr marT="18288" marB="18288" anchor="ctr"/>
                </a:tc>
              </a:tr>
              <a:tr h="263156">
                <a:tc>
                  <a:txBody>
                    <a:bodyPr/>
                    <a:lstStyle/>
                    <a:p>
                      <a:pPr algn="ctr"/>
                      <a:r>
                        <a:rPr lang="en-US" sz="1200" b="1" dirty="0" smtClean="0"/>
                        <a:t>   3</a:t>
                      </a:r>
                      <a:r>
                        <a:rPr lang="en-US" sz="1200" b="1" i="1" baseline="0" dirty="0" smtClean="0"/>
                        <a:t> (+1)</a:t>
                      </a:r>
                      <a:endParaRPr lang="en-US" sz="1200" b="1" i="1" dirty="0"/>
                    </a:p>
                  </a:txBody>
                  <a:tcPr marT="18288" marB="18288" anchor="ctr">
                    <a:solidFill>
                      <a:schemeClr val="tx2">
                        <a:lumMod val="60000"/>
                        <a:lumOff val="40000"/>
                      </a:schemeClr>
                    </a:solidFill>
                  </a:tcPr>
                </a:tc>
                <a:tc gridSpan="2">
                  <a:txBody>
                    <a:bodyPr/>
                    <a:lstStyle/>
                    <a:p>
                      <a:pPr algn="ctr"/>
                      <a:r>
                        <a:rPr lang="en-US" sz="1200" b="1" dirty="0" smtClean="0"/>
                        <a:t>2011</a:t>
                      </a:r>
                      <a:endParaRPr lang="en-US" sz="1200" b="1" dirty="0"/>
                    </a:p>
                  </a:txBody>
                  <a:tcPr marT="18288" marB="18288" anchor="ctr">
                    <a:solidFill>
                      <a:schemeClr val="tx2">
                        <a:lumMod val="60000"/>
                        <a:lumOff val="40000"/>
                      </a:schemeClr>
                    </a:solidFill>
                  </a:tcPr>
                </a:tc>
                <a:tc hMerge="1">
                  <a:txBody>
                    <a:bodyPr/>
                    <a:lstStyle/>
                    <a:p>
                      <a:endParaRPr lang="en-US" sz="1200" dirty="0"/>
                    </a:p>
                  </a:txBody>
                  <a:tcPr marT="18288" marB="18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406 </a:t>
                      </a:r>
                      <a:r>
                        <a:rPr lang="en-US" sz="1200" b="1" dirty="0" err="1" smtClean="0"/>
                        <a:t>ks</a:t>
                      </a:r>
                      <a:r>
                        <a:rPr lang="en-US" sz="1200" b="1" dirty="0" smtClean="0"/>
                        <a:t>  (113</a:t>
                      </a:r>
                      <a:r>
                        <a:rPr lang="en-US" sz="1200" b="1" baseline="0" dirty="0" smtClean="0"/>
                        <a:t> hr</a:t>
                      </a:r>
                      <a:r>
                        <a:rPr lang="en-US" sz="1200" b="1" dirty="0" smtClean="0"/>
                        <a:t>)</a:t>
                      </a:r>
                    </a:p>
                  </a:txBody>
                  <a:tcPr marT="18288" marB="18288" anchor="ctr">
                    <a:solidFill>
                      <a:schemeClr val="tx2">
                        <a:lumMod val="60000"/>
                        <a:lumOff val="40000"/>
                      </a:schemeClr>
                    </a:solidFill>
                  </a:tcPr>
                </a:tc>
                <a:tc>
                  <a:txBody>
                    <a:bodyPr/>
                    <a:lstStyle/>
                    <a:p>
                      <a:pPr algn="ctr"/>
                      <a:r>
                        <a:rPr lang="en-US" sz="1200" b="1" dirty="0" smtClean="0"/>
                        <a:t>2/1</a:t>
                      </a:r>
                      <a:endParaRPr lang="en-US" sz="1200" b="1" dirty="0"/>
                    </a:p>
                  </a:txBody>
                  <a:tcPr marT="18288" marB="18288" anchor="ctr">
                    <a:solidFill>
                      <a:schemeClr val="tx2">
                        <a:lumMod val="60000"/>
                        <a:lumOff val="40000"/>
                      </a:schemeClr>
                    </a:solidFill>
                  </a:tcPr>
                </a:tc>
                <a:tc>
                  <a:txBody>
                    <a:bodyPr/>
                    <a:lstStyle/>
                    <a:p>
                      <a:pPr algn="ctr"/>
                      <a:r>
                        <a:rPr lang="en-US" sz="1200" b="1" dirty="0" smtClean="0"/>
                        <a:t>2/0/1</a:t>
                      </a:r>
                      <a:endParaRPr lang="en-US" sz="1200" b="1" dirty="0"/>
                    </a:p>
                  </a:txBody>
                  <a:tcPr marT="18288" marB="18288" anchor="ctr">
                    <a:solidFill>
                      <a:schemeClr val="tx2">
                        <a:lumMod val="60000"/>
                        <a:lumOff val="40000"/>
                      </a:schemeClr>
                    </a:solidFill>
                  </a:tcPr>
                </a:tc>
              </a:tr>
              <a:tr h="263156">
                <a:tc>
                  <a:txBody>
                    <a:bodyPr/>
                    <a:lstStyle/>
                    <a:p>
                      <a:pPr algn="ctr"/>
                      <a:r>
                        <a:rPr lang="en-US" sz="1200" dirty="0" smtClean="0"/>
                        <a:t>1**</a:t>
                      </a:r>
                      <a:endParaRPr lang="en-US" sz="1200" dirty="0"/>
                    </a:p>
                  </a:txBody>
                  <a:tcPr marT="18288" marB="18288" anchor="ctr">
                    <a:solidFill>
                      <a:schemeClr val="tx2">
                        <a:lumMod val="20000"/>
                        <a:lumOff val="80000"/>
                      </a:schemeClr>
                    </a:solidFill>
                  </a:tcPr>
                </a:tc>
                <a:tc>
                  <a:txBody>
                    <a:bodyPr/>
                    <a:lstStyle/>
                    <a:p>
                      <a:r>
                        <a:rPr lang="en-US" sz="1200" baseline="0" dirty="0" smtClean="0"/>
                        <a:t>Jun</a:t>
                      </a:r>
                      <a:r>
                        <a:rPr lang="en-US" sz="1200" dirty="0" smtClean="0"/>
                        <a:t> 7 15:23 UT</a:t>
                      </a:r>
                      <a:endParaRPr lang="en-US" sz="1200" dirty="0"/>
                    </a:p>
                  </a:txBody>
                  <a:tcPr marT="18288" marB="18288" anchor="ctr">
                    <a:solidFill>
                      <a:schemeClr val="tx2">
                        <a:lumMod val="20000"/>
                        <a:lumOff val="80000"/>
                      </a:schemeClr>
                    </a:solidFill>
                  </a:tcPr>
                </a:tc>
                <a:tc>
                  <a:txBody>
                    <a:bodyPr/>
                    <a:lstStyle/>
                    <a:p>
                      <a:r>
                        <a:rPr lang="en-US" sz="1200" dirty="0" smtClean="0"/>
                        <a:t>Jun 8 12:50 UT</a:t>
                      </a:r>
                      <a:endParaRPr lang="en-US" sz="1200" dirty="0"/>
                    </a:p>
                  </a:txBody>
                  <a:tcPr marT="18288" marB="18288" anchor="ctr">
                    <a:solidFill>
                      <a:schemeClr val="tx2">
                        <a:lumMod val="20000"/>
                        <a:lumOff val="80000"/>
                      </a:schemeClr>
                    </a:solidFill>
                  </a:tcPr>
                </a:tc>
                <a:tc>
                  <a:txBody>
                    <a:bodyPr/>
                    <a:lstStyle/>
                    <a:p>
                      <a:pPr algn="ctr"/>
                      <a:r>
                        <a:rPr lang="en-US" sz="1200" dirty="0" smtClean="0"/>
                        <a:t>74.9  (20.8)</a:t>
                      </a:r>
                      <a:endParaRPr lang="en-US" sz="1200" dirty="0"/>
                    </a:p>
                  </a:txBody>
                  <a:tcPr marT="18288" marB="18288" anchor="ctr">
                    <a:solidFill>
                      <a:schemeClr val="tx2">
                        <a:lumMod val="20000"/>
                        <a:lumOff val="80000"/>
                      </a:schemeClr>
                    </a:solidFill>
                  </a:tcPr>
                </a:tc>
                <a:tc>
                  <a:txBody>
                    <a:bodyPr/>
                    <a:lstStyle/>
                    <a:p>
                      <a:pPr algn="ctr"/>
                      <a:r>
                        <a:rPr lang="en-US" sz="1200" dirty="0" smtClean="0"/>
                        <a:t>Auto</a:t>
                      </a:r>
                      <a:endParaRPr lang="en-US" sz="1200" dirty="0"/>
                    </a:p>
                  </a:txBody>
                  <a:tcPr marT="18288" marB="18288" anchor="ctr">
                    <a:solidFill>
                      <a:schemeClr val="tx2">
                        <a:lumMod val="20000"/>
                        <a:lumOff val="80000"/>
                      </a:schemeClr>
                    </a:solidFill>
                  </a:tcPr>
                </a:tc>
                <a:tc>
                  <a:txBody>
                    <a:bodyPr/>
                    <a:lstStyle/>
                    <a:p>
                      <a:pPr algn="ctr"/>
                      <a:r>
                        <a:rPr lang="en-US" sz="1200" dirty="0" smtClean="0"/>
                        <a:t>HRC</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2</a:t>
                      </a:r>
                      <a:endParaRPr lang="en-US" sz="1200" dirty="0"/>
                    </a:p>
                  </a:txBody>
                  <a:tcPr marT="18288" marB="18288" anchor="ctr">
                    <a:solidFill>
                      <a:schemeClr val="tx2">
                        <a:lumMod val="20000"/>
                        <a:lumOff val="80000"/>
                      </a:schemeClr>
                    </a:solidFill>
                  </a:tcPr>
                </a:tc>
                <a:tc>
                  <a:txBody>
                    <a:bodyPr/>
                    <a:lstStyle/>
                    <a:p>
                      <a:r>
                        <a:rPr lang="en-US" sz="1200" dirty="0" smtClean="0"/>
                        <a:t>Aug 4 07:03</a:t>
                      </a:r>
                      <a:endParaRPr lang="en-US" sz="1200" dirty="0"/>
                    </a:p>
                  </a:txBody>
                  <a:tcPr marT="18288" marB="18288" anchor="ctr">
                    <a:solidFill>
                      <a:schemeClr val="tx2">
                        <a:lumMod val="20000"/>
                        <a:lumOff val="80000"/>
                      </a:schemeClr>
                    </a:solidFill>
                  </a:tcPr>
                </a:tc>
                <a:tc>
                  <a:txBody>
                    <a:bodyPr/>
                    <a:lstStyle/>
                    <a:p>
                      <a:r>
                        <a:rPr lang="en-US" sz="1200" dirty="0" smtClean="0"/>
                        <a:t>Aug  7 10:25</a:t>
                      </a:r>
                      <a:endParaRPr lang="en-US" sz="1200" dirty="0"/>
                    </a:p>
                  </a:txBody>
                  <a:tcPr marT="18288" marB="18288" anchor="ctr">
                    <a:solidFill>
                      <a:schemeClr val="tx2">
                        <a:lumMod val="20000"/>
                        <a:lumOff val="80000"/>
                      </a:schemeClr>
                    </a:solidFill>
                  </a:tcPr>
                </a:tc>
                <a:tc>
                  <a:txBody>
                    <a:bodyPr/>
                    <a:lstStyle/>
                    <a:p>
                      <a:pPr algn="ctr"/>
                      <a:r>
                        <a:rPr lang="en-US" sz="1200" dirty="0" smtClean="0"/>
                        <a:t>270.4  (75.1)</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HRC  (hard)</a:t>
                      </a:r>
                    </a:p>
                  </a:txBody>
                  <a:tcPr marT="18288" marB="18288" anchor="ctr">
                    <a:solidFill>
                      <a:schemeClr val="tx2">
                        <a:lumMod val="20000"/>
                        <a:lumOff val="80000"/>
                      </a:schemeClr>
                    </a:solidFill>
                  </a:tcPr>
                </a:tc>
              </a:tr>
              <a:tr h="263156">
                <a:tc>
                  <a:txBody>
                    <a:bodyPr/>
                    <a:lstStyle/>
                    <a:p>
                      <a:pPr algn="ctr"/>
                      <a:r>
                        <a:rPr lang="en-US" sz="1200" dirty="0" smtClean="0"/>
                        <a:t>3</a:t>
                      </a:r>
                      <a:endParaRPr lang="en-US" sz="1200" dirty="0"/>
                    </a:p>
                  </a:txBody>
                  <a:tcPr marT="18288" marB="18288" anchor="ctr">
                    <a:solidFill>
                      <a:schemeClr val="tx2">
                        <a:lumMod val="20000"/>
                        <a:lumOff val="80000"/>
                      </a:schemeClr>
                    </a:solidFill>
                  </a:tcPr>
                </a:tc>
                <a:tc>
                  <a:txBody>
                    <a:bodyPr/>
                    <a:lstStyle/>
                    <a:p>
                      <a:r>
                        <a:rPr lang="en-US" sz="1200" dirty="0" smtClean="0"/>
                        <a:t>Oct 24 18:27</a:t>
                      </a:r>
                      <a:endParaRPr lang="en-US" sz="1200" dirty="0"/>
                    </a:p>
                  </a:txBody>
                  <a:tcPr marT="18288" marB="18288" anchor="ctr">
                    <a:solidFill>
                      <a:schemeClr val="tx2">
                        <a:lumMod val="20000"/>
                        <a:lumOff val="80000"/>
                      </a:schemeClr>
                    </a:solidFill>
                  </a:tcPr>
                </a:tc>
                <a:tc>
                  <a:txBody>
                    <a:bodyPr/>
                    <a:lstStyle/>
                    <a:p>
                      <a:r>
                        <a:rPr lang="en-US" sz="1200" dirty="0" smtClean="0"/>
                        <a:t>Oct 25 22:35</a:t>
                      </a:r>
                      <a:endParaRPr lang="en-US" sz="1200" dirty="0"/>
                    </a:p>
                  </a:txBody>
                  <a:tcPr marT="18288" marB="18288" anchor="ctr">
                    <a:solidFill>
                      <a:schemeClr val="tx2">
                        <a:lumMod val="20000"/>
                        <a:lumOff val="80000"/>
                      </a:schemeClr>
                    </a:solidFill>
                  </a:tcPr>
                </a:tc>
                <a:tc>
                  <a:txBody>
                    <a:bodyPr/>
                    <a:lstStyle/>
                    <a:p>
                      <a:pPr algn="ctr"/>
                      <a:r>
                        <a:rPr lang="en-US" sz="1200" dirty="0" smtClean="0"/>
                        <a:t>61.1  (17.0)</a:t>
                      </a:r>
                      <a:endParaRPr lang="en-US" sz="1200" dirty="0"/>
                    </a:p>
                  </a:txBody>
                  <a:tcPr marT="18288" marB="18288" anchor="ctr">
                    <a:solidFill>
                      <a:schemeClr val="tx2">
                        <a:lumMod val="20000"/>
                        <a:lumOff val="80000"/>
                      </a:schemeClr>
                    </a:solidFill>
                  </a:tcPr>
                </a:tc>
                <a:tc>
                  <a:txBody>
                    <a:bodyPr/>
                    <a:lstStyle/>
                    <a:p>
                      <a:pPr algn="ctr"/>
                      <a:r>
                        <a:rPr lang="en-US" sz="1200" dirty="0" smtClean="0"/>
                        <a:t>Manual</a:t>
                      </a:r>
                      <a:endParaRPr lang="en-US" sz="1200" dirty="0"/>
                    </a:p>
                  </a:txBody>
                  <a:tcPr marT="18288" marB="18288" anchor="ctr">
                    <a:solidFill>
                      <a:schemeClr val="tx2">
                        <a:lumMod val="20000"/>
                        <a:lumOff val="80000"/>
                      </a:schemeClr>
                    </a:solidFill>
                  </a:tcPr>
                </a:tc>
                <a:tc>
                  <a:txBody>
                    <a:bodyPr/>
                    <a:lstStyle/>
                    <a:p>
                      <a:pPr algn="ctr"/>
                      <a:r>
                        <a:rPr lang="en-US" sz="1200" dirty="0" smtClean="0"/>
                        <a:t>ACE P3’ (soft)</a:t>
                      </a:r>
                      <a:endParaRPr lang="en-US" sz="1200" dirty="0"/>
                    </a:p>
                  </a:txBody>
                  <a:tcPr marT="18288" marB="18288" anchor="ctr">
                    <a:solidFill>
                      <a:schemeClr val="tx2">
                        <a:lumMod val="20000"/>
                        <a:lumOff val="80000"/>
                      </a:schemeClr>
                    </a:solidFill>
                  </a:tcPr>
                </a:tc>
              </a:tr>
              <a:tr h="263156">
                <a:tc>
                  <a:txBody>
                    <a:bodyPr/>
                    <a:lstStyle/>
                    <a:p>
                      <a:pPr algn="ctr"/>
                      <a:r>
                        <a:rPr lang="en-US" sz="1200" i="1" dirty="0" smtClean="0"/>
                        <a:t>4</a:t>
                      </a:r>
                      <a:endParaRPr lang="en-US" sz="1200" i="1" dirty="0"/>
                    </a:p>
                  </a:txBody>
                  <a:tcPr marT="18288" marB="18288" anchor="ctr">
                    <a:solidFill>
                      <a:schemeClr val="tx2">
                        <a:lumMod val="20000"/>
                        <a:lumOff val="80000"/>
                      </a:schemeClr>
                    </a:solidFill>
                  </a:tcPr>
                </a:tc>
                <a:tc>
                  <a:txBody>
                    <a:bodyPr/>
                    <a:lstStyle/>
                    <a:p>
                      <a:r>
                        <a:rPr lang="en-US" sz="1200" i="1" dirty="0" smtClean="0"/>
                        <a:t>Oct</a:t>
                      </a:r>
                      <a:r>
                        <a:rPr lang="en-US" sz="1200" i="1" baseline="0" dirty="0" smtClean="0"/>
                        <a:t> </a:t>
                      </a:r>
                      <a:r>
                        <a:rPr lang="en-US" sz="1200" i="1" dirty="0" smtClean="0"/>
                        <a:t>26 </a:t>
                      </a:r>
                      <a:r>
                        <a:rPr lang="en-US" sz="1200" i="1" baseline="0" dirty="0" smtClean="0"/>
                        <a:t>11:40</a:t>
                      </a:r>
                      <a:endParaRPr lang="en-US" sz="1200" i="1" dirty="0"/>
                    </a:p>
                  </a:txBody>
                  <a:tcPr marT="18288" marB="18288" anchor="ctr">
                    <a:solidFill>
                      <a:schemeClr val="tx2">
                        <a:lumMod val="20000"/>
                        <a:lumOff val="80000"/>
                      </a:schemeClr>
                    </a:solidFill>
                  </a:tcPr>
                </a:tc>
                <a:tc>
                  <a:txBody>
                    <a:bodyPr/>
                    <a:lstStyle/>
                    <a:p>
                      <a:r>
                        <a:rPr lang="en-US" sz="1200" i="1" dirty="0" smtClean="0"/>
                        <a:t>Oct</a:t>
                      </a:r>
                      <a:r>
                        <a:rPr lang="en-US" sz="1200" i="1" baseline="0" dirty="0" smtClean="0"/>
                        <a:t> </a:t>
                      </a:r>
                      <a:r>
                        <a:rPr lang="en-US" sz="1200" i="1" dirty="0" smtClean="0"/>
                        <a:t>28 </a:t>
                      </a:r>
                      <a:r>
                        <a:rPr lang="en-US" sz="1200" i="1" baseline="0" dirty="0" smtClean="0"/>
                        <a:t>12:33</a:t>
                      </a:r>
                      <a:endParaRPr lang="en-US" sz="1200" i="1" dirty="0"/>
                    </a:p>
                  </a:txBody>
                  <a:tcPr marT="18288" marB="18288" anchor="ctr">
                    <a:solidFill>
                      <a:schemeClr val="tx2">
                        <a:lumMod val="20000"/>
                        <a:lumOff val="80000"/>
                      </a:schemeClr>
                    </a:solidFill>
                  </a:tcPr>
                </a:tc>
                <a:tc>
                  <a:txBody>
                    <a:bodyPr/>
                    <a:lstStyle/>
                    <a:p>
                      <a:pPr algn="ctr"/>
                      <a:r>
                        <a:rPr lang="en-US" sz="1200" i="1" dirty="0" smtClean="0"/>
                        <a:t>154  (42.8)</a:t>
                      </a:r>
                      <a:endParaRPr lang="en-US" sz="1200" i="1"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i="1" baseline="0" dirty="0" smtClean="0"/>
                        <a:t>Command Telemetry Unit (SEU)</a:t>
                      </a:r>
                      <a:endParaRPr lang="en-US" sz="1200" i="1" dirty="0"/>
                    </a:p>
                  </a:txBody>
                  <a:tcPr marT="18288" marB="18288" anchor="ctr">
                    <a:solidFill>
                      <a:schemeClr val="tx2">
                        <a:lumMod val="20000"/>
                        <a:lumOff val="80000"/>
                      </a:schemeClr>
                    </a:solidFill>
                  </a:tcPr>
                </a:tc>
              </a:tr>
              <a:tr h="263156">
                <a:tc>
                  <a:txBody>
                    <a:bodyPr/>
                    <a:lstStyle/>
                    <a:p>
                      <a:pPr algn="ctr"/>
                      <a:r>
                        <a:rPr lang="en-US" sz="1200" b="1" dirty="0" smtClean="0"/>
                        <a:t>10</a:t>
                      </a:r>
                      <a:endParaRPr lang="en-US" sz="1200" b="1" i="1" dirty="0"/>
                    </a:p>
                  </a:txBody>
                  <a:tcPr marT="18288" marB="18288" anchor="ctr">
                    <a:solidFill>
                      <a:schemeClr val="tx2">
                        <a:lumMod val="60000"/>
                        <a:lumOff val="40000"/>
                      </a:schemeClr>
                    </a:solidFill>
                  </a:tcPr>
                </a:tc>
                <a:tc gridSpan="2">
                  <a:txBody>
                    <a:bodyPr/>
                    <a:lstStyle/>
                    <a:p>
                      <a:pPr algn="ctr"/>
                      <a:r>
                        <a:rPr lang="en-US" sz="1200" b="1" dirty="0" smtClean="0"/>
                        <a:t>2012</a:t>
                      </a:r>
                      <a:endParaRPr lang="en-US" sz="1200" b="1" dirty="0"/>
                    </a:p>
                  </a:txBody>
                  <a:tcPr marT="18288" marB="18288" anchor="ctr">
                    <a:solidFill>
                      <a:schemeClr val="tx2">
                        <a:lumMod val="60000"/>
                        <a:lumOff val="40000"/>
                      </a:schemeClr>
                    </a:solidFill>
                  </a:tcPr>
                </a:tc>
                <a:tc hMerge="1">
                  <a:txBody>
                    <a:bodyPr/>
                    <a:lstStyle/>
                    <a:p>
                      <a:endParaRPr lang="en-US" sz="1200" dirty="0"/>
                    </a:p>
                  </a:txBody>
                  <a:tcPr marT="18288" marB="18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1,246</a:t>
                      </a:r>
                      <a:r>
                        <a:rPr lang="en-US" sz="1200" b="1" baseline="0" dirty="0" smtClean="0"/>
                        <a:t> </a:t>
                      </a:r>
                      <a:r>
                        <a:rPr lang="en-US" sz="1200" b="1" dirty="0" err="1" smtClean="0"/>
                        <a:t>ks</a:t>
                      </a:r>
                      <a:r>
                        <a:rPr lang="en-US" sz="1200" b="1" dirty="0" smtClean="0"/>
                        <a:t>  (346</a:t>
                      </a:r>
                      <a:r>
                        <a:rPr lang="en-US" sz="1200" b="1" baseline="0" dirty="0" smtClean="0"/>
                        <a:t> hr</a:t>
                      </a:r>
                      <a:r>
                        <a:rPr lang="en-US" sz="1200" b="1" dirty="0" smtClean="0"/>
                        <a:t>)</a:t>
                      </a:r>
                    </a:p>
                  </a:txBody>
                  <a:tcPr marT="18288" marB="18288" anchor="ctr">
                    <a:solidFill>
                      <a:schemeClr val="tx2">
                        <a:lumMod val="60000"/>
                        <a:lumOff val="40000"/>
                      </a:schemeClr>
                    </a:solidFill>
                  </a:tcPr>
                </a:tc>
                <a:tc>
                  <a:txBody>
                    <a:bodyPr/>
                    <a:lstStyle/>
                    <a:p>
                      <a:pPr algn="ctr"/>
                      <a:r>
                        <a:rPr lang="en-US" sz="1200" b="1" dirty="0" smtClean="0"/>
                        <a:t>7/3</a:t>
                      </a:r>
                      <a:endParaRPr lang="en-US" sz="1200" b="1" dirty="0"/>
                    </a:p>
                  </a:txBody>
                  <a:tcPr marT="18288" marB="18288" anchor="ctr">
                    <a:solidFill>
                      <a:schemeClr val="tx2">
                        <a:lumMod val="60000"/>
                        <a:lumOff val="40000"/>
                      </a:schemeClr>
                    </a:solidFill>
                  </a:tcPr>
                </a:tc>
                <a:tc>
                  <a:txBody>
                    <a:bodyPr/>
                    <a:lstStyle/>
                    <a:p>
                      <a:pPr algn="ctr"/>
                      <a:r>
                        <a:rPr lang="en-US" sz="1200" b="1" dirty="0" smtClean="0"/>
                        <a:t>5/2/3</a:t>
                      </a:r>
                      <a:endParaRPr lang="en-US" sz="1200" b="1" dirty="0"/>
                    </a:p>
                  </a:txBody>
                  <a:tcPr marT="18288" marB="18288" anchor="ctr">
                    <a:solidFill>
                      <a:schemeClr val="tx2">
                        <a:lumMod val="60000"/>
                        <a:lumOff val="40000"/>
                      </a:schemeClr>
                    </a:solidFill>
                  </a:tcPr>
                </a:tc>
              </a:tr>
              <a:tr h="263156">
                <a:tc>
                  <a:txBody>
                    <a:bodyPr/>
                    <a:lstStyle/>
                    <a:p>
                      <a:pPr algn="ctr"/>
                      <a:r>
                        <a:rPr lang="en-US" sz="1200" dirty="0" smtClean="0"/>
                        <a:t>5</a:t>
                      </a:r>
                      <a:endParaRPr lang="en-US" sz="1200" dirty="0"/>
                    </a:p>
                  </a:txBody>
                  <a:tcPr marT="18288" marB="18288" anchor="ctr">
                    <a:solidFill>
                      <a:schemeClr val="tx2">
                        <a:lumMod val="20000"/>
                        <a:lumOff val="80000"/>
                      </a:schemeClr>
                    </a:solidFill>
                  </a:tcPr>
                </a:tc>
                <a:tc>
                  <a:txBody>
                    <a:bodyPr/>
                    <a:lstStyle/>
                    <a:p>
                      <a:r>
                        <a:rPr lang="en-US" sz="1200" dirty="0" smtClean="0"/>
                        <a:t>Jan 23 06:00</a:t>
                      </a:r>
                      <a:endParaRPr lang="en-US" sz="1200" dirty="0"/>
                    </a:p>
                  </a:txBody>
                  <a:tcPr marT="18288" marB="18288" anchor="ctr">
                    <a:solidFill>
                      <a:schemeClr val="tx2">
                        <a:lumMod val="20000"/>
                        <a:lumOff val="80000"/>
                      </a:schemeClr>
                    </a:solidFill>
                  </a:tcPr>
                </a:tc>
                <a:tc>
                  <a:txBody>
                    <a:bodyPr/>
                    <a:lstStyle/>
                    <a:p>
                      <a:r>
                        <a:rPr lang="en-US" sz="1200" dirty="0" smtClean="0"/>
                        <a:t>Jan 26 08:27</a:t>
                      </a:r>
                      <a:endParaRPr lang="en-US" sz="1200" dirty="0"/>
                    </a:p>
                  </a:txBody>
                  <a:tcPr marT="18288" marB="18288" anchor="ctr">
                    <a:solidFill>
                      <a:schemeClr val="tx2">
                        <a:lumMod val="20000"/>
                        <a:lumOff val="80000"/>
                      </a:schemeClr>
                    </a:solidFill>
                  </a:tcPr>
                </a:tc>
                <a:tc>
                  <a:txBody>
                    <a:bodyPr/>
                    <a:lstStyle/>
                    <a:p>
                      <a:pPr algn="ctr"/>
                      <a:r>
                        <a:rPr lang="en-US" sz="1200" dirty="0" smtClean="0"/>
                        <a:t>192.1  (53.4)</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HRC</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6</a:t>
                      </a:r>
                      <a:endParaRPr lang="en-US" sz="1200" dirty="0"/>
                    </a:p>
                  </a:txBody>
                  <a:tcPr marT="18288" marB="18288" anchor="ctr">
                    <a:solidFill>
                      <a:schemeClr val="tx2">
                        <a:lumMod val="20000"/>
                        <a:lumOff val="80000"/>
                      </a:schemeClr>
                    </a:solidFill>
                  </a:tcPr>
                </a:tc>
                <a:tc>
                  <a:txBody>
                    <a:bodyPr/>
                    <a:lstStyle/>
                    <a:p>
                      <a:r>
                        <a:rPr lang="en-US" sz="1200" dirty="0" smtClean="0"/>
                        <a:t>Jan 27 19:39</a:t>
                      </a:r>
                      <a:endParaRPr lang="en-US" sz="1200" dirty="0"/>
                    </a:p>
                  </a:txBody>
                  <a:tcPr marT="18288" marB="18288" anchor="ctr">
                    <a:solidFill>
                      <a:schemeClr val="tx2">
                        <a:lumMod val="20000"/>
                        <a:lumOff val="80000"/>
                      </a:schemeClr>
                    </a:solidFill>
                  </a:tcPr>
                </a:tc>
                <a:tc>
                  <a:txBody>
                    <a:bodyPr/>
                    <a:lstStyle/>
                    <a:p>
                      <a:r>
                        <a:rPr lang="en-US" sz="1200" dirty="0" smtClean="0"/>
                        <a:t>Jan 30 02:20</a:t>
                      </a:r>
                      <a:endParaRPr lang="en-US" sz="1200" dirty="0"/>
                    </a:p>
                  </a:txBody>
                  <a:tcPr marT="18288" marB="18288" anchor="ctr">
                    <a:solidFill>
                      <a:schemeClr val="tx2">
                        <a:lumMod val="20000"/>
                        <a:lumOff val="80000"/>
                      </a:schemeClr>
                    </a:solidFill>
                  </a:tcPr>
                </a:tc>
                <a:tc>
                  <a:txBody>
                    <a:bodyPr/>
                    <a:lstStyle/>
                    <a:p>
                      <a:pPr algn="ctr"/>
                      <a:r>
                        <a:rPr lang="en-US" sz="1200" dirty="0" smtClean="0"/>
                        <a:t>163.4  (45.4)</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HRC</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7</a:t>
                      </a:r>
                      <a:endParaRPr lang="en-US" sz="1200" dirty="0"/>
                    </a:p>
                  </a:txBody>
                  <a:tcPr marT="18288" marB="18288" anchor="ctr">
                    <a:solidFill>
                      <a:schemeClr val="tx2">
                        <a:lumMod val="20000"/>
                        <a:lumOff val="80000"/>
                      </a:schemeClr>
                    </a:solidFill>
                  </a:tcPr>
                </a:tc>
                <a:tc>
                  <a:txBody>
                    <a:bodyPr/>
                    <a:lstStyle/>
                    <a:p>
                      <a:r>
                        <a:rPr lang="en-US" sz="1200" dirty="0" smtClean="0"/>
                        <a:t>Feb 27 03:24</a:t>
                      </a:r>
                      <a:endParaRPr lang="en-US" sz="1200" dirty="0"/>
                    </a:p>
                  </a:txBody>
                  <a:tcPr marT="18288" marB="18288" anchor="ctr">
                    <a:solidFill>
                      <a:schemeClr val="tx2">
                        <a:lumMod val="20000"/>
                        <a:lumOff val="80000"/>
                      </a:schemeClr>
                    </a:solidFill>
                  </a:tcPr>
                </a:tc>
                <a:tc>
                  <a:txBody>
                    <a:bodyPr/>
                    <a:lstStyle/>
                    <a:p>
                      <a:r>
                        <a:rPr lang="en-US" sz="1200" dirty="0" smtClean="0"/>
                        <a:t>Feb 27 20:23</a:t>
                      </a:r>
                      <a:endParaRPr lang="en-US" sz="1200" dirty="0"/>
                    </a:p>
                  </a:txBody>
                  <a:tcPr marT="18288" marB="18288" anchor="ctr">
                    <a:solidFill>
                      <a:schemeClr val="tx2">
                        <a:lumMod val="20000"/>
                        <a:lumOff val="80000"/>
                      </a:schemeClr>
                    </a:solidFill>
                  </a:tcPr>
                </a:tc>
                <a:tc>
                  <a:txBody>
                    <a:bodyPr/>
                    <a:lstStyle/>
                    <a:p>
                      <a:pPr algn="ctr"/>
                      <a:r>
                        <a:rPr lang="en-US" sz="1200" dirty="0" smtClean="0"/>
                        <a:t>61  (16.9)</a:t>
                      </a:r>
                      <a:endParaRPr lang="en-US" sz="1200" dirty="0"/>
                    </a:p>
                  </a:txBody>
                  <a:tcPr marT="18288" marB="18288" anchor="ctr">
                    <a:solidFill>
                      <a:schemeClr val="tx2">
                        <a:lumMod val="20000"/>
                        <a:lumOff val="80000"/>
                      </a:schemeClr>
                    </a:solidFill>
                  </a:tcPr>
                </a:tc>
                <a:tc>
                  <a:txBody>
                    <a:bodyPr/>
                    <a:lstStyle/>
                    <a:p>
                      <a:pPr algn="ctr"/>
                      <a:r>
                        <a:rPr lang="en-US" sz="1200" dirty="0" smtClean="0"/>
                        <a:t>Manual</a:t>
                      </a:r>
                      <a:endParaRPr lang="en-US" sz="1200" dirty="0"/>
                    </a:p>
                  </a:txBody>
                  <a:tcPr marT="18288" marB="18288" anchor="ctr">
                    <a:solidFill>
                      <a:schemeClr val="tx2">
                        <a:lumMod val="20000"/>
                        <a:lumOff val="80000"/>
                      </a:schemeClr>
                    </a:solidFill>
                  </a:tcPr>
                </a:tc>
                <a:tc>
                  <a:txBody>
                    <a:bodyPr/>
                    <a:lstStyle/>
                    <a:p>
                      <a:pPr algn="ctr"/>
                      <a:r>
                        <a:rPr lang="en-US" sz="1200" dirty="0" smtClean="0"/>
                        <a:t>ACE P3’ (soft)</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8</a:t>
                      </a:r>
                      <a:endParaRPr lang="en-US" sz="1200" dirty="0"/>
                    </a:p>
                  </a:txBody>
                  <a:tcPr marT="18288" marB="18288" anchor="ctr">
                    <a:solidFill>
                      <a:schemeClr val="tx2">
                        <a:lumMod val="20000"/>
                        <a:lumOff val="80000"/>
                      </a:schemeClr>
                    </a:solidFill>
                  </a:tcPr>
                </a:tc>
                <a:tc>
                  <a:txBody>
                    <a:bodyPr/>
                    <a:lstStyle/>
                    <a:p>
                      <a:r>
                        <a:rPr lang="en-US" sz="1200" dirty="0" smtClean="0"/>
                        <a:t>Mar  7 05:30</a:t>
                      </a:r>
                      <a:endParaRPr lang="en-US" sz="1200" dirty="0"/>
                    </a:p>
                  </a:txBody>
                  <a:tcPr marT="18288" marB="18288" anchor="ctr">
                    <a:solidFill>
                      <a:schemeClr val="tx2">
                        <a:lumMod val="20000"/>
                        <a:lumOff val="80000"/>
                      </a:schemeClr>
                    </a:solidFill>
                  </a:tcPr>
                </a:tc>
                <a:tc>
                  <a:txBody>
                    <a:bodyPr/>
                    <a:lstStyle/>
                    <a:p>
                      <a:r>
                        <a:rPr lang="en-US" sz="1200" dirty="0" smtClean="0"/>
                        <a:t>Mar 13 05:14</a:t>
                      </a:r>
                      <a:endParaRPr lang="en-US" sz="1200" dirty="0"/>
                    </a:p>
                  </a:txBody>
                  <a:tcPr marT="18288" marB="18288" anchor="ctr">
                    <a:solidFill>
                      <a:schemeClr val="tx2">
                        <a:lumMod val="20000"/>
                        <a:lumOff val="80000"/>
                      </a:schemeClr>
                    </a:solidFill>
                  </a:tcPr>
                </a:tc>
                <a:tc>
                  <a:txBody>
                    <a:bodyPr/>
                    <a:lstStyle/>
                    <a:p>
                      <a:pPr algn="ctr"/>
                      <a:r>
                        <a:rPr lang="en-US" sz="1200" dirty="0" smtClean="0"/>
                        <a:t>440  (122.2)</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HRC</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9</a:t>
                      </a:r>
                      <a:endParaRPr lang="en-US" sz="1200" dirty="0"/>
                    </a:p>
                  </a:txBody>
                  <a:tcPr marT="18288" marB="18288" anchor="ctr">
                    <a:solidFill>
                      <a:schemeClr val="tx2">
                        <a:lumMod val="20000"/>
                        <a:lumOff val="80000"/>
                      </a:schemeClr>
                    </a:solidFill>
                  </a:tcPr>
                </a:tc>
                <a:tc>
                  <a:txBody>
                    <a:bodyPr/>
                    <a:lstStyle/>
                    <a:p>
                      <a:r>
                        <a:rPr lang="en-US" sz="1200" dirty="0" smtClean="0"/>
                        <a:t>Mar 13 22:41</a:t>
                      </a:r>
                      <a:endParaRPr lang="en-US" sz="1200" dirty="0"/>
                    </a:p>
                  </a:txBody>
                  <a:tcPr marT="18288" marB="18288" anchor="ctr">
                    <a:solidFill>
                      <a:schemeClr val="tx2">
                        <a:lumMod val="20000"/>
                        <a:lumOff val="80000"/>
                      </a:schemeClr>
                    </a:solidFill>
                  </a:tcPr>
                </a:tc>
                <a:tc>
                  <a:txBody>
                    <a:bodyPr/>
                    <a:lstStyle/>
                    <a:p>
                      <a:r>
                        <a:rPr lang="en-US" sz="1200" dirty="0" smtClean="0"/>
                        <a:t>Mar 14 13:57</a:t>
                      </a:r>
                      <a:endParaRPr lang="en-US" sz="1200" dirty="0"/>
                    </a:p>
                  </a:txBody>
                  <a:tcPr marT="18288" marB="18288" anchor="ctr">
                    <a:solidFill>
                      <a:schemeClr val="tx2">
                        <a:lumMod val="20000"/>
                        <a:lumOff val="80000"/>
                      </a:schemeClr>
                    </a:solidFill>
                  </a:tcPr>
                </a:tc>
                <a:tc>
                  <a:txBody>
                    <a:bodyPr/>
                    <a:lstStyle/>
                    <a:p>
                      <a:pPr algn="ctr"/>
                      <a:r>
                        <a:rPr lang="en-US" sz="1200" dirty="0" smtClean="0"/>
                        <a:t>53.3  (14.8)</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HRC</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10</a:t>
                      </a:r>
                      <a:endParaRPr lang="en-US" sz="1200" dirty="0"/>
                    </a:p>
                  </a:txBody>
                  <a:tcPr marT="18288" marB="18288" anchor="ctr">
                    <a:solidFill>
                      <a:schemeClr val="tx2">
                        <a:lumMod val="20000"/>
                        <a:lumOff val="80000"/>
                      </a:schemeClr>
                    </a:solidFill>
                  </a:tcPr>
                </a:tc>
                <a:tc>
                  <a:txBody>
                    <a:bodyPr/>
                    <a:lstStyle/>
                    <a:p>
                      <a:r>
                        <a:rPr lang="en-US" sz="1200" dirty="0" smtClean="0"/>
                        <a:t>May 17 02:18</a:t>
                      </a:r>
                      <a:endParaRPr lang="en-US" sz="1200" dirty="0"/>
                    </a:p>
                  </a:txBody>
                  <a:tcPr marT="18288" marB="18288" anchor="ctr">
                    <a:solidFill>
                      <a:schemeClr val="tx2">
                        <a:lumMod val="20000"/>
                        <a:lumOff val="80000"/>
                      </a:schemeClr>
                    </a:solidFill>
                  </a:tcPr>
                </a:tc>
                <a:tc>
                  <a:txBody>
                    <a:bodyPr/>
                    <a:lstStyle/>
                    <a:p>
                      <a:r>
                        <a:rPr lang="en-US" sz="1200" dirty="0" smtClean="0"/>
                        <a:t>May 18 04:52</a:t>
                      </a:r>
                      <a:endParaRPr lang="en-US" sz="1200" dirty="0"/>
                    </a:p>
                  </a:txBody>
                  <a:tcPr marT="18288" marB="18288" anchor="ctr">
                    <a:solidFill>
                      <a:schemeClr val="tx2">
                        <a:lumMod val="20000"/>
                        <a:lumOff val="80000"/>
                      </a:schemeClr>
                    </a:solidFill>
                  </a:tcPr>
                </a:tc>
                <a:tc>
                  <a:txBody>
                    <a:bodyPr/>
                    <a:lstStyle/>
                    <a:p>
                      <a:pPr algn="ctr"/>
                      <a:r>
                        <a:rPr lang="en-US" sz="1200" dirty="0" smtClean="0"/>
                        <a:t>93.8  (26.1)</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E1300</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11</a:t>
                      </a:r>
                      <a:endParaRPr lang="en-US" sz="1200" dirty="0"/>
                    </a:p>
                  </a:txBody>
                  <a:tcPr marT="18288" marB="18288" anchor="ctr">
                    <a:solidFill>
                      <a:schemeClr val="tx2">
                        <a:lumMod val="20000"/>
                        <a:lumOff val="80000"/>
                      </a:schemeClr>
                    </a:solidFill>
                  </a:tcPr>
                </a:tc>
                <a:tc>
                  <a:txBody>
                    <a:bodyPr/>
                    <a:lstStyle/>
                    <a:p>
                      <a:r>
                        <a:rPr lang="en-US" sz="1200" dirty="0" smtClean="0"/>
                        <a:t>Jul 12 19:59</a:t>
                      </a:r>
                      <a:endParaRPr lang="en-US" sz="1200" dirty="0"/>
                    </a:p>
                  </a:txBody>
                  <a:tcPr marT="18288" marB="18288" anchor="ctr">
                    <a:solidFill>
                      <a:schemeClr val="tx2">
                        <a:lumMod val="20000"/>
                        <a:lumOff val="80000"/>
                      </a:schemeClr>
                    </a:solidFill>
                  </a:tcPr>
                </a:tc>
                <a:tc>
                  <a:txBody>
                    <a:bodyPr/>
                    <a:lstStyle/>
                    <a:p>
                      <a:r>
                        <a:rPr lang="en-US" sz="1200" dirty="0" smtClean="0"/>
                        <a:t>Jul 14 00:09</a:t>
                      </a:r>
                      <a:endParaRPr lang="en-US" sz="1200" dirty="0"/>
                    </a:p>
                  </a:txBody>
                  <a:tcPr marT="18288" marB="18288" anchor="ctr">
                    <a:solidFill>
                      <a:schemeClr val="tx2">
                        <a:lumMod val="20000"/>
                        <a:lumOff val="80000"/>
                      </a:schemeClr>
                    </a:solidFill>
                  </a:tcPr>
                </a:tc>
                <a:tc>
                  <a:txBody>
                    <a:bodyPr/>
                    <a:lstStyle/>
                    <a:p>
                      <a:pPr algn="ctr"/>
                      <a:r>
                        <a:rPr lang="en-US" sz="1200" dirty="0" smtClean="0"/>
                        <a:t>61.7  (17.1)</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E1300</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12</a:t>
                      </a:r>
                      <a:endParaRPr lang="en-US" sz="1200" dirty="0"/>
                    </a:p>
                  </a:txBody>
                  <a:tcPr marT="18288" marB="18288" anchor="ctr">
                    <a:solidFill>
                      <a:schemeClr val="tx2">
                        <a:lumMod val="20000"/>
                        <a:lumOff val="80000"/>
                      </a:schemeClr>
                    </a:solidFill>
                  </a:tcPr>
                </a:tc>
                <a:tc>
                  <a:txBody>
                    <a:bodyPr/>
                    <a:lstStyle/>
                    <a:p>
                      <a:r>
                        <a:rPr lang="en-US" sz="1200" dirty="0" smtClean="0"/>
                        <a:t>Jul 14 21:08</a:t>
                      </a:r>
                      <a:endParaRPr lang="en-US" sz="1200" dirty="0"/>
                    </a:p>
                  </a:txBody>
                  <a:tcPr marT="18288" marB="18288" anchor="ctr">
                    <a:solidFill>
                      <a:schemeClr val="tx2">
                        <a:lumMod val="20000"/>
                        <a:lumOff val="80000"/>
                      </a:schemeClr>
                    </a:solidFill>
                  </a:tcPr>
                </a:tc>
                <a:tc>
                  <a:txBody>
                    <a:bodyPr/>
                    <a:lstStyle/>
                    <a:p>
                      <a:r>
                        <a:rPr lang="en-US" sz="1200" dirty="0" smtClean="0"/>
                        <a:t>Jul 16 05:16</a:t>
                      </a:r>
                      <a:endParaRPr lang="en-US" sz="1200" dirty="0"/>
                    </a:p>
                  </a:txBody>
                  <a:tcPr marT="18288" marB="18288" anchor="ctr">
                    <a:solidFill>
                      <a:schemeClr val="tx2">
                        <a:lumMod val="20000"/>
                        <a:lumOff val="80000"/>
                      </a:schemeClr>
                    </a:solidFill>
                  </a:tcPr>
                </a:tc>
                <a:tc>
                  <a:txBody>
                    <a:bodyPr/>
                    <a:lstStyle/>
                    <a:p>
                      <a:pPr algn="ctr"/>
                      <a:r>
                        <a:rPr lang="en-US" sz="1200" dirty="0" smtClean="0"/>
                        <a:t>80.1  (22.3)</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Manual</a:t>
                      </a:r>
                    </a:p>
                  </a:txBody>
                  <a:tcPr marT="18288" marB="18288" anchor="ctr">
                    <a:solidFill>
                      <a:schemeClr val="tx2">
                        <a:lumMod val="20000"/>
                        <a:lumOff val="80000"/>
                      </a:schemeClr>
                    </a:solidFill>
                  </a:tcPr>
                </a:tc>
                <a:tc>
                  <a:txBody>
                    <a:bodyPr/>
                    <a:lstStyle/>
                    <a:p>
                      <a:pPr algn="ctr"/>
                      <a:r>
                        <a:rPr lang="en-US" sz="1200" dirty="0" smtClean="0"/>
                        <a:t>ACE P3’ (soft)</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13</a:t>
                      </a:r>
                      <a:endParaRPr lang="en-US" sz="1200" dirty="0"/>
                    </a:p>
                  </a:txBody>
                  <a:tcPr marT="18288" marB="18288" anchor="ctr">
                    <a:solidFill>
                      <a:schemeClr val="tx2">
                        <a:lumMod val="20000"/>
                        <a:lumOff val="80000"/>
                      </a:schemeClr>
                    </a:solidFill>
                  </a:tcPr>
                </a:tc>
                <a:tc>
                  <a:txBody>
                    <a:bodyPr/>
                    <a:lstStyle/>
                    <a:p>
                      <a:r>
                        <a:rPr lang="en-US" sz="1200" dirty="0" smtClean="0"/>
                        <a:t>Jul 19 11:44</a:t>
                      </a:r>
                      <a:endParaRPr lang="en-US" sz="1200" dirty="0"/>
                    </a:p>
                  </a:txBody>
                  <a:tcPr marT="18288" marB="18288" anchor="ctr">
                    <a:solidFill>
                      <a:schemeClr val="tx2">
                        <a:lumMod val="20000"/>
                        <a:lumOff val="80000"/>
                      </a:schemeClr>
                    </a:solidFill>
                  </a:tcPr>
                </a:tc>
                <a:tc>
                  <a:txBody>
                    <a:bodyPr/>
                    <a:lstStyle/>
                    <a:p>
                      <a:r>
                        <a:rPr lang="en-US" sz="1200" dirty="0" smtClean="0"/>
                        <a:t>Jul 20 04:09</a:t>
                      </a:r>
                      <a:endParaRPr lang="en-US" sz="1200" dirty="0"/>
                    </a:p>
                  </a:txBody>
                  <a:tcPr marT="18288" marB="18288" anchor="ctr">
                    <a:solidFill>
                      <a:schemeClr val="tx2">
                        <a:lumMod val="20000"/>
                        <a:lumOff val="80000"/>
                      </a:schemeClr>
                    </a:solidFill>
                  </a:tcPr>
                </a:tc>
                <a:tc>
                  <a:txBody>
                    <a:bodyPr/>
                    <a:lstStyle/>
                    <a:p>
                      <a:pPr algn="ctr"/>
                      <a:r>
                        <a:rPr lang="en-US" sz="1200" dirty="0" smtClean="0"/>
                        <a:t>56.5  (15.7)</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Auto</a:t>
                      </a:r>
                    </a:p>
                  </a:txBody>
                  <a:tcPr marT="18288" marB="18288" anchor="ctr">
                    <a:solidFill>
                      <a:schemeClr val="tx2">
                        <a:lumMod val="20000"/>
                        <a:lumOff val="80000"/>
                      </a:schemeClr>
                    </a:solidFill>
                  </a:tcPr>
                </a:tc>
                <a:tc>
                  <a:txBody>
                    <a:bodyPr/>
                    <a:lstStyle/>
                    <a:p>
                      <a:pPr algn="ctr"/>
                      <a:r>
                        <a:rPr lang="en-US" sz="1200" dirty="0" smtClean="0"/>
                        <a:t>HRC</a:t>
                      </a:r>
                      <a:r>
                        <a:rPr lang="en-US" sz="1200" baseline="0" dirty="0" smtClean="0"/>
                        <a:t>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14</a:t>
                      </a:r>
                      <a:endParaRPr lang="en-US" sz="1200" dirty="0"/>
                    </a:p>
                  </a:txBody>
                  <a:tcPr marT="18288" marB="18288" anchor="ctr">
                    <a:solidFill>
                      <a:schemeClr val="tx2">
                        <a:lumMod val="20000"/>
                        <a:lumOff val="80000"/>
                      </a:schemeClr>
                    </a:solidFill>
                  </a:tcPr>
                </a:tc>
                <a:tc>
                  <a:txBody>
                    <a:bodyPr/>
                    <a:lstStyle/>
                    <a:p>
                      <a:r>
                        <a:rPr lang="en-US" sz="1200" baseline="0" dirty="0" smtClean="0"/>
                        <a:t>Sep</a:t>
                      </a:r>
                      <a:r>
                        <a:rPr lang="en-US" sz="1200" dirty="0" smtClean="0"/>
                        <a:t> 3</a:t>
                      </a:r>
                      <a:r>
                        <a:rPr lang="en-US" sz="1200" baseline="0" dirty="0" smtClean="0"/>
                        <a:t> 12:57</a:t>
                      </a:r>
                      <a:endParaRPr lang="en-US" sz="1200" dirty="0"/>
                    </a:p>
                  </a:txBody>
                  <a:tcPr marT="18288" marB="18288" anchor="ctr">
                    <a:solidFill>
                      <a:schemeClr val="tx2">
                        <a:lumMod val="20000"/>
                        <a:lumOff val="80000"/>
                      </a:schemeClr>
                    </a:solidFill>
                  </a:tcPr>
                </a:tc>
                <a:tc>
                  <a:txBody>
                    <a:bodyPr/>
                    <a:lstStyle/>
                    <a:p>
                      <a:r>
                        <a:rPr lang="en-US" sz="1200" baseline="0" dirty="0" smtClean="0"/>
                        <a:t>Sep  4 12:41</a:t>
                      </a:r>
                      <a:endParaRPr lang="en-US" sz="1200" dirty="0"/>
                    </a:p>
                  </a:txBody>
                  <a:tcPr marT="18288" marB="18288" anchor="ctr">
                    <a:solidFill>
                      <a:schemeClr val="tx2">
                        <a:lumMod val="20000"/>
                        <a:lumOff val="80000"/>
                      </a:schemeClr>
                    </a:solidFill>
                  </a:tcPr>
                </a:tc>
                <a:tc>
                  <a:txBody>
                    <a:bodyPr/>
                    <a:lstStyle/>
                    <a:p>
                      <a:pPr algn="ctr"/>
                      <a:r>
                        <a:rPr lang="en-US" sz="1200" dirty="0" smtClean="0"/>
                        <a:t>44.5  (12.4)</a:t>
                      </a:r>
                      <a:endParaRPr lang="en-US" sz="1200" dirty="0"/>
                    </a:p>
                  </a:txBody>
                  <a:tcPr marT="18288" marB="18288"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Manual</a:t>
                      </a:r>
                    </a:p>
                  </a:txBody>
                  <a:tcPr marT="18288" marB="18288" anchor="ctr">
                    <a:solidFill>
                      <a:schemeClr val="tx2">
                        <a:lumMod val="20000"/>
                        <a:lumOff val="80000"/>
                      </a:schemeClr>
                    </a:solidFill>
                  </a:tcPr>
                </a:tc>
                <a:tc>
                  <a:txBody>
                    <a:bodyPr/>
                    <a:lstStyle/>
                    <a:p>
                      <a:pPr algn="ctr"/>
                      <a:r>
                        <a:rPr lang="en-US" sz="1200" dirty="0" smtClean="0"/>
                        <a:t>ACE P3’ (soft)</a:t>
                      </a:r>
                      <a:endParaRPr lang="en-US" sz="1200" dirty="0"/>
                    </a:p>
                  </a:txBody>
                  <a:tcPr marT="18288" marB="18288" anchor="ctr">
                    <a:solidFill>
                      <a:schemeClr val="tx2">
                        <a:lumMod val="20000"/>
                        <a:lumOff val="80000"/>
                      </a:schemeClr>
                    </a:solidFill>
                  </a:tcPr>
                </a:tc>
              </a:tr>
              <a:tr h="263156">
                <a:tc>
                  <a:txBody>
                    <a:bodyPr/>
                    <a:lstStyle/>
                    <a:p>
                      <a:pPr marL="0" algn="ctr" defTabSz="914400" rtl="0" eaLnBrk="1" latinLnBrk="0" hangingPunct="1"/>
                      <a:r>
                        <a:rPr lang="en-US" sz="1200" b="1" kern="1200" dirty="0" smtClean="0">
                          <a:solidFill>
                            <a:schemeClr val="dk1"/>
                          </a:solidFill>
                          <a:latin typeface="+mn-lt"/>
                          <a:ea typeface="+mn-ea"/>
                          <a:cs typeface="+mn-cs"/>
                        </a:rPr>
                        <a:t>   3</a:t>
                      </a:r>
                      <a:endParaRPr lang="en-US" sz="1200" b="1" kern="1200" dirty="0">
                        <a:solidFill>
                          <a:schemeClr val="dk1"/>
                        </a:solidFill>
                        <a:latin typeface="+mn-lt"/>
                        <a:ea typeface="+mn-ea"/>
                        <a:cs typeface="+mn-cs"/>
                      </a:endParaRPr>
                    </a:p>
                  </a:txBody>
                  <a:tcPr marT="18288" marB="18288" anchor="ctr">
                    <a:solidFill>
                      <a:schemeClr val="tx2">
                        <a:lumMod val="60000"/>
                        <a:lumOff val="40000"/>
                      </a:schemeClr>
                    </a:solidFill>
                  </a:tcPr>
                </a:tc>
                <a:tc gridSpan="2">
                  <a:txBody>
                    <a:bodyPr/>
                    <a:lstStyle/>
                    <a:p>
                      <a:pPr marL="0" algn="ctr" defTabSz="914400" rtl="0" eaLnBrk="1" latinLnBrk="0" hangingPunct="1"/>
                      <a:r>
                        <a:rPr lang="en-US" sz="1200" b="1" kern="1200" dirty="0" smtClean="0">
                          <a:solidFill>
                            <a:schemeClr val="dk1"/>
                          </a:solidFill>
                          <a:latin typeface="+mn-lt"/>
                          <a:ea typeface="+mn-ea"/>
                          <a:cs typeface="+mn-cs"/>
                        </a:rPr>
                        <a:t>2013 Q2</a:t>
                      </a:r>
                      <a:endParaRPr lang="en-US" sz="1200" b="1" kern="1200" dirty="0">
                        <a:solidFill>
                          <a:schemeClr val="dk1"/>
                        </a:solidFill>
                        <a:latin typeface="+mn-lt"/>
                        <a:ea typeface="+mn-ea"/>
                        <a:cs typeface="+mn-cs"/>
                      </a:endParaRPr>
                    </a:p>
                  </a:txBody>
                  <a:tcPr marT="18288" marB="18288" anchor="ctr">
                    <a:solidFill>
                      <a:schemeClr val="tx2">
                        <a:lumMod val="60000"/>
                        <a:lumOff val="40000"/>
                      </a:schemeClr>
                    </a:solidFill>
                  </a:tcPr>
                </a:tc>
                <a:tc hMerge="1">
                  <a:txBody>
                    <a:bodyPr/>
                    <a:lstStyle/>
                    <a:p>
                      <a:endParaRPr lang="en-US" sz="1200" dirty="0"/>
                    </a:p>
                  </a:txBody>
                  <a:tcPr marT="18288" marB="182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283 </a:t>
                      </a:r>
                      <a:r>
                        <a:rPr lang="en-US" sz="1200" b="1" kern="1200" dirty="0" err="1" smtClean="0">
                          <a:solidFill>
                            <a:schemeClr val="dk1"/>
                          </a:solidFill>
                          <a:latin typeface="+mn-lt"/>
                          <a:ea typeface="+mn-ea"/>
                          <a:cs typeface="+mn-cs"/>
                        </a:rPr>
                        <a:t>ks</a:t>
                      </a:r>
                      <a:r>
                        <a:rPr lang="en-US" sz="1200" b="1" kern="1200" dirty="0" smtClean="0">
                          <a:solidFill>
                            <a:schemeClr val="dk1"/>
                          </a:solidFill>
                          <a:latin typeface="+mn-lt"/>
                          <a:ea typeface="+mn-ea"/>
                          <a:cs typeface="+mn-cs"/>
                        </a:rPr>
                        <a:t> (78 hr)</a:t>
                      </a:r>
                    </a:p>
                  </a:txBody>
                  <a:tcPr marT="18288" marB="18288" anchor="ctr">
                    <a:solidFill>
                      <a:schemeClr val="tx2">
                        <a:lumMod val="60000"/>
                        <a:lumOff val="40000"/>
                      </a:schemeClr>
                    </a:solidFill>
                  </a:tcPr>
                </a:tc>
                <a:tc>
                  <a:txBody>
                    <a:bodyPr/>
                    <a:lstStyle/>
                    <a:p>
                      <a:pPr marL="0" algn="ctr" defTabSz="914400" rtl="0" eaLnBrk="1" latinLnBrk="0" hangingPunct="1"/>
                      <a:r>
                        <a:rPr lang="en-US" sz="1200" b="1" kern="1200" dirty="0" smtClean="0">
                          <a:solidFill>
                            <a:schemeClr val="dk1"/>
                          </a:solidFill>
                          <a:latin typeface="+mn-lt"/>
                          <a:ea typeface="+mn-ea"/>
                          <a:cs typeface="+mn-cs"/>
                        </a:rPr>
                        <a:t>1/2</a:t>
                      </a:r>
                      <a:endParaRPr lang="en-US" sz="1200" b="1" kern="1200" dirty="0">
                        <a:solidFill>
                          <a:schemeClr val="dk1"/>
                        </a:solidFill>
                        <a:latin typeface="+mn-lt"/>
                        <a:ea typeface="+mn-ea"/>
                        <a:cs typeface="+mn-cs"/>
                      </a:endParaRPr>
                    </a:p>
                  </a:txBody>
                  <a:tcPr marT="18288" marB="18288" anchor="ctr">
                    <a:solidFill>
                      <a:schemeClr val="tx2">
                        <a:lumMod val="60000"/>
                        <a:lumOff val="40000"/>
                      </a:schemeClr>
                    </a:solidFill>
                  </a:tcPr>
                </a:tc>
                <a:tc>
                  <a:txBody>
                    <a:bodyPr/>
                    <a:lstStyle/>
                    <a:p>
                      <a:pPr marL="0" algn="ctr" defTabSz="914400" rtl="0" eaLnBrk="1" latinLnBrk="0" hangingPunct="1"/>
                      <a:r>
                        <a:rPr lang="en-US" sz="1200" b="1" kern="1200" dirty="0" smtClean="0">
                          <a:solidFill>
                            <a:schemeClr val="dk1"/>
                          </a:solidFill>
                          <a:latin typeface="+mn-lt"/>
                          <a:ea typeface="+mn-ea"/>
                          <a:cs typeface="+mn-cs"/>
                        </a:rPr>
                        <a:t>0/0/1</a:t>
                      </a:r>
                      <a:endParaRPr lang="en-US" sz="1200" b="1" kern="1200" dirty="0">
                        <a:solidFill>
                          <a:schemeClr val="dk1"/>
                        </a:solidFill>
                        <a:latin typeface="+mn-lt"/>
                        <a:ea typeface="+mn-ea"/>
                        <a:cs typeface="+mn-cs"/>
                      </a:endParaRPr>
                    </a:p>
                  </a:txBody>
                  <a:tcPr marT="18288" marB="18288" anchor="ctr">
                    <a:solidFill>
                      <a:schemeClr val="tx2">
                        <a:lumMod val="60000"/>
                        <a:lumOff val="40000"/>
                      </a:schemeClr>
                    </a:solidFill>
                  </a:tcPr>
                </a:tc>
              </a:tr>
              <a:tr h="263156">
                <a:tc>
                  <a:txBody>
                    <a:bodyPr/>
                    <a:lstStyle/>
                    <a:p>
                      <a:pPr algn="ctr"/>
                      <a:r>
                        <a:rPr lang="en-US" sz="1200" dirty="0" smtClean="0"/>
                        <a:t>15</a:t>
                      </a:r>
                      <a:endParaRPr lang="en-US" sz="1200" dirty="0"/>
                    </a:p>
                  </a:txBody>
                  <a:tcPr marT="18288" marB="18288" anchor="ctr">
                    <a:solidFill>
                      <a:schemeClr val="tx2">
                        <a:lumMod val="20000"/>
                        <a:lumOff val="80000"/>
                      </a:schemeClr>
                    </a:solidFill>
                  </a:tcPr>
                </a:tc>
                <a:tc>
                  <a:txBody>
                    <a:bodyPr/>
                    <a:lstStyle/>
                    <a:p>
                      <a:r>
                        <a:rPr lang="en-US" sz="1200" dirty="0" smtClean="0"/>
                        <a:t>Mar 17 12:32</a:t>
                      </a:r>
                      <a:endParaRPr lang="en-US" sz="1200" dirty="0"/>
                    </a:p>
                  </a:txBody>
                  <a:tcPr marT="18288" marB="18288" anchor="ctr">
                    <a:solidFill>
                      <a:schemeClr val="tx2">
                        <a:lumMod val="20000"/>
                        <a:lumOff val="80000"/>
                      </a:schemeClr>
                    </a:solidFill>
                  </a:tcPr>
                </a:tc>
                <a:tc>
                  <a:txBody>
                    <a:bodyPr/>
                    <a:lstStyle/>
                    <a:p>
                      <a:r>
                        <a:rPr lang="en-US" sz="1200" dirty="0" smtClean="0"/>
                        <a:t>Mar 19 05:58</a:t>
                      </a:r>
                      <a:endParaRPr lang="en-US" sz="1200" dirty="0"/>
                    </a:p>
                  </a:txBody>
                  <a:tcPr marT="18288" marB="18288" anchor="ctr">
                    <a:solidFill>
                      <a:schemeClr val="tx2">
                        <a:lumMod val="20000"/>
                        <a:lumOff val="80000"/>
                      </a:schemeClr>
                    </a:solidFill>
                  </a:tcPr>
                </a:tc>
                <a:tc>
                  <a:txBody>
                    <a:bodyPr/>
                    <a:lstStyle/>
                    <a:p>
                      <a:pPr algn="ctr"/>
                      <a:r>
                        <a:rPr lang="en-US" sz="1200" dirty="0" smtClean="0"/>
                        <a:t>105.7  (29.4)</a:t>
                      </a:r>
                      <a:endParaRPr lang="en-US" sz="1200" dirty="0"/>
                    </a:p>
                  </a:txBody>
                  <a:tcPr marT="18288" marB="18288" anchor="ctr">
                    <a:solidFill>
                      <a:schemeClr val="tx2">
                        <a:lumMod val="20000"/>
                        <a:lumOff val="80000"/>
                      </a:schemeClr>
                    </a:solidFill>
                  </a:tcPr>
                </a:tc>
                <a:tc>
                  <a:txBody>
                    <a:bodyPr/>
                    <a:lstStyle/>
                    <a:p>
                      <a:pPr algn="ctr"/>
                      <a:r>
                        <a:rPr lang="en-US" sz="1200" dirty="0" smtClean="0"/>
                        <a:t>Manual</a:t>
                      </a:r>
                      <a:endParaRPr lang="en-US" sz="1200" dirty="0"/>
                    </a:p>
                  </a:txBody>
                  <a:tcPr marT="18288" marB="18288" anchor="ctr">
                    <a:solidFill>
                      <a:schemeClr val="tx2">
                        <a:lumMod val="20000"/>
                        <a:lumOff val="80000"/>
                      </a:schemeClr>
                    </a:solidFill>
                  </a:tcPr>
                </a:tc>
                <a:tc>
                  <a:txBody>
                    <a:bodyPr/>
                    <a:lstStyle/>
                    <a:p>
                      <a:pPr algn="ctr"/>
                      <a:r>
                        <a:rPr lang="en-US" sz="1200" dirty="0" smtClean="0"/>
                        <a:t>ACE P3’ (soft)</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16</a:t>
                      </a:r>
                      <a:endParaRPr lang="en-US" sz="1200" dirty="0"/>
                    </a:p>
                  </a:txBody>
                  <a:tcPr marT="18288" marB="18288" anchor="ctr">
                    <a:solidFill>
                      <a:schemeClr val="tx2">
                        <a:lumMod val="20000"/>
                        <a:lumOff val="80000"/>
                      </a:schemeClr>
                    </a:solidFill>
                  </a:tcPr>
                </a:tc>
                <a:tc>
                  <a:txBody>
                    <a:bodyPr/>
                    <a:lstStyle/>
                    <a:p>
                      <a:r>
                        <a:rPr lang="en-US" sz="1200" dirty="0" smtClean="0"/>
                        <a:t>May 22 14:49</a:t>
                      </a:r>
                      <a:endParaRPr lang="en-US" sz="1200" dirty="0"/>
                    </a:p>
                  </a:txBody>
                  <a:tcPr marT="18288" marB="18288" anchor="ctr">
                    <a:solidFill>
                      <a:schemeClr val="tx2">
                        <a:lumMod val="20000"/>
                        <a:lumOff val="80000"/>
                      </a:schemeClr>
                    </a:solidFill>
                  </a:tcPr>
                </a:tc>
                <a:tc>
                  <a:txBody>
                    <a:bodyPr/>
                    <a:lstStyle/>
                    <a:p>
                      <a:r>
                        <a:rPr lang="en-US" sz="1200" dirty="0" smtClean="0"/>
                        <a:t>May 24 12:22</a:t>
                      </a:r>
                      <a:endParaRPr lang="en-US" sz="1200" dirty="0"/>
                    </a:p>
                  </a:txBody>
                  <a:tcPr marT="18288" marB="18288" anchor="ctr">
                    <a:solidFill>
                      <a:schemeClr val="tx2">
                        <a:lumMod val="20000"/>
                        <a:lumOff val="80000"/>
                      </a:schemeClr>
                    </a:solidFill>
                  </a:tcPr>
                </a:tc>
                <a:tc>
                  <a:txBody>
                    <a:bodyPr/>
                    <a:lstStyle/>
                    <a:p>
                      <a:pPr algn="ctr"/>
                      <a:r>
                        <a:rPr lang="en-US" sz="1200" dirty="0" smtClean="0"/>
                        <a:t>123.6 (34.3)</a:t>
                      </a:r>
                      <a:endParaRPr lang="en-US" sz="1200" dirty="0"/>
                    </a:p>
                  </a:txBody>
                  <a:tcPr marT="18288" marB="18288" anchor="ctr">
                    <a:solidFill>
                      <a:schemeClr val="tx2">
                        <a:lumMod val="20000"/>
                        <a:lumOff val="80000"/>
                      </a:schemeClr>
                    </a:solidFill>
                  </a:tcPr>
                </a:tc>
                <a:tc>
                  <a:txBody>
                    <a:bodyPr/>
                    <a:lstStyle/>
                    <a:p>
                      <a:pPr algn="ctr"/>
                      <a:r>
                        <a:rPr lang="en-US" sz="1200" dirty="0" smtClean="0"/>
                        <a:t>Auto</a:t>
                      </a:r>
                      <a:endParaRPr lang="en-US" sz="1200" dirty="0"/>
                    </a:p>
                  </a:txBody>
                  <a:tcPr marT="18288" marB="18288" anchor="ctr">
                    <a:solidFill>
                      <a:schemeClr val="tx2">
                        <a:lumMod val="20000"/>
                        <a:lumOff val="80000"/>
                      </a:schemeClr>
                    </a:solidFill>
                  </a:tcPr>
                </a:tc>
                <a:tc>
                  <a:txBody>
                    <a:bodyPr/>
                    <a:lstStyle/>
                    <a:p>
                      <a:pPr algn="ctr"/>
                      <a:r>
                        <a:rPr lang="en-US" sz="1200" dirty="0" smtClean="0"/>
                        <a:t>ACIS (hard)</a:t>
                      </a:r>
                      <a:endParaRPr lang="en-US" sz="1200" dirty="0"/>
                    </a:p>
                  </a:txBody>
                  <a:tcPr marT="18288" marB="18288" anchor="ctr">
                    <a:solidFill>
                      <a:schemeClr val="tx2">
                        <a:lumMod val="20000"/>
                        <a:lumOff val="80000"/>
                      </a:schemeClr>
                    </a:solidFill>
                  </a:tcPr>
                </a:tc>
              </a:tr>
              <a:tr h="263156">
                <a:tc>
                  <a:txBody>
                    <a:bodyPr/>
                    <a:lstStyle/>
                    <a:p>
                      <a:pPr algn="ctr"/>
                      <a:r>
                        <a:rPr lang="en-US" sz="1200" dirty="0" smtClean="0"/>
                        <a:t>17</a:t>
                      </a:r>
                      <a:endParaRPr lang="en-US" sz="1200" dirty="0"/>
                    </a:p>
                  </a:txBody>
                  <a:tcPr marT="18288" marB="18288" anchor="ctr">
                    <a:solidFill>
                      <a:schemeClr val="tx2">
                        <a:lumMod val="20000"/>
                        <a:lumOff val="80000"/>
                      </a:schemeClr>
                    </a:solidFill>
                  </a:tcPr>
                </a:tc>
                <a:tc>
                  <a:txBody>
                    <a:bodyPr/>
                    <a:lstStyle/>
                    <a:p>
                      <a:r>
                        <a:rPr lang="en-US" sz="1200" dirty="0" smtClean="0"/>
                        <a:t>May 24 20:41</a:t>
                      </a:r>
                      <a:endParaRPr lang="en-US" sz="1200" dirty="0"/>
                    </a:p>
                  </a:txBody>
                  <a:tcPr marT="18288" marB="18288" anchor="ctr">
                    <a:solidFill>
                      <a:schemeClr val="tx2">
                        <a:lumMod val="20000"/>
                        <a:lumOff val="80000"/>
                      </a:schemeClr>
                    </a:solidFill>
                  </a:tcPr>
                </a:tc>
                <a:tc>
                  <a:txBody>
                    <a:bodyPr/>
                    <a:lstStyle/>
                    <a:p>
                      <a:r>
                        <a:rPr lang="en-US" sz="1200" dirty="0" smtClean="0"/>
                        <a:t>May 25 11:56</a:t>
                      </a:r>
                      <a:endParaRPr lang="en-US" sz="1200" dirty="0"/>
                    </a:p>
                  </a:txBody>
                  <a:tcPr marT="18288" marB="18288" anchor="ctr">
                    <a:solidFill>
                      <a:schemeClr val="tx2">
                        <a:lumMod val="20000"/>
                        <a:lumOff val="80000"/>
                      </a:schemeClr>
                    </a:solidFill>
                  </a:tcPr>
                </a:tc>
                <a:tc>
                  <a:txBody>
                    <a:bodyPr/>
                    <a:lstStyle/>
                    <a:p>
                      <a:pPr algn="ctr"/>
                      <a:r>
                        <a:rPr lang="en-US" sz="1200" dirty="0" smtClean="0"/>
                        <a:t>54.0 (15.0)</a:t>
                      </a:r>
                      <a:endParaRPr lang="en-US" sz="1200" dirty="0"/>
                    </a:p>
                  </a:txBody>
                  <a:tcPr marT="18288" marB="18288" anchor="ctr">
                    <a:solidFill>
                      <a:schemeClr val="tx2">
                        <a:lumMod val="20000"/>
                        <a:lumOff val="80000"/>
                      </a:schemeClr>
                    </a:solidFill>
                  </a:tcPr>
                </a:tc>
                <a:tc>
                  <a:txBody>
                    <a:bodyPr/>
                    <a:lstStyle/>
                    <a:p>
                      <a:pPr algn="ctr"/>
                      <a:r>
                        <a:rPr lang="en-US" sz="1200" dirty="0" smtClean="0"/>
                        <a:t>Manual</a:t>
                      </a:r>
                      <a:endParaRPr lang="en-US" sz="1200" dirty="0"/>
                    </a:p>
                  </a:txBody>
                  <a:tcPr marT="18288" marB="18288" anchor="ctr">
                    <a:solidFill>
                      <a:schemeClr val="tx2">
                        <a:lumMod val="20000"/>
                        <a:lumOff val="80000"/>
                      </a:schemeClr>
                    </a:solidFill>
                  </a:tcPr>
                </a:tc>
                <a:tc>
                  <a:txBody>
                    <a:bodyPr/>
                    <a:lstStyle/>
                    <a:p>
                      <a:pPr algn="ctr"/>
                      <a:r>
                        <a:rPr lang="en-US" sz="1200" dirty="0" smtClean="0"/>
                        <a:t>ACE P3’ (soft)</a:t>
                      </a:r>
                      <a:endParaRPr lang="en-US" sz="1200" dirty="0"/>
                    </a:p>
                  </a:txBody>
                  <a:tcPr marT="18288" marB="18288" anchor="ctr">
                    <a:solidFill>
                      <a:schemeClr val="tx2">
                        <a:lumMod val="20000"/>
                        <a:lumOff val="80000"/>
                      </a:schemeClr>
                    </a:solidFill>
                  </a:tcPr>
                </a:tc>
              </a:tr>
            </a:tbl>
          </a:graphicData>
        </a:graphic>
      </p:graphicFrame>
      <p:sp>
        <p:nvSpPr>
          <p:cNvPr id="3" name="Slide Number Placeholder 2"/>
          <p:cNvSpPr>
            <a:spLocks noGrp="1"/>
          </p:cNvSpPr>
          <p:nvPr>
            <p:ph type="sldNum" sz="quarter" idx="12"/>
          </p:nvPr>
        </p:nvSpPr>
        <p:spPr>
          <a:xfrm>
            <a:off x="6858000" y="6356350"/>
            <a:ext cx="2133600" cy="365125"/>
          </a:xfrm>
        </p:spPr>
        <p:txBody>
          <a:bodyPr/>
          <a:lstStyle/>
          <a:p>
            <a:fld id="{FF377241-8BA3-4F14-927D-92CB37E31140}" type="slidenum">
              <a:rPr lang="en-US" smtClean="0"/>
              <a:pPr/>
              <a:t>18</a:t>
            </a:fld>
            <a:endParaRPr lang="en-US" dirty="0"/>
          </a:p>
        </p:txBody>
      </p:sp>
    </p:spTree>
    <p:extLst>
      <p:ext uri="{BB962C8B-B14F-4D97-AF65-F5344CB8AC3E}">
        <p14:creationId xmlns:p14="http://schemas.microsoft.com/office/powerpoint/2010/main" val="14662519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zminow\Dminow\cxo_4th\cxo\CXO_rad_summary_2013_0.png"/>
          <p:cNvPicPr>
            <a:picLocks noChangeArrowheads="1"/>
          </p:cNvPicPr>
          <p:nvPr/>
        </p:nvPicPr>
        <p:blipFill>
          <a:blip r:embed="rId3" cstate="print"/>
          <a:srcRect/>
          <a:stretch>
            <a:fillRect/>
          </a:stretch>
        </p:blipFill>
        <p:spPr bwMode="auto">
          <a:xfrm>
            <a:off x="0" y="914400"/>
            <a:ext cx="9201150" cy="4867275"/>
          </a:xfrm>
          <a:prstGeom prst="rect">
            <a:avLst/>
          </a:prstGeom>
          <a:noFill/>
        </p:spPr>
      </p:pic>
      <p:sp>
        <p:nvSpPr>
          <p:cNvPr id="6" name="Title 1"/>
          <p:cNvSpPr txBox="1">
            <a:spLocks/>
          </p:cNvSpPr>
          <p:nvPr/>
        </p:nvSpPr>
        <p:spPr>
          <a:xfrm>
            <a:off x="457200" y="0"/>
            <a:ext cx="8229600" cy="685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Auto ACIS, Manual</a:t>
            </a:r>
            <a:r>
              <a:rPr kumimoji="0" lang="en-US" sz="2800" b="0" i="0" u="none" strike="noStrike" kern="1200" cap="none" spc="0" normalizeH="0" noProof="0" dirty="0" smtClean="0">
                <a:ln>
                  <a:noFill/>
                </a:ln>
                <a:solidFill>
                  <a:schemeClr val="tx1"/>
                </a:solidFill>
                <a:effectLst/>
                <a:uLnTx/>
                <a:uFillTx/>
                <a:latin typeface="+mj-lt"/>
                <a:ea typeface="+mj-ea"/>
                <a:cs typeface="+mj-cs"/>
              </a:rPr>
              <a:t> ACE P3’</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p:cNvSpPr txBox="1"/>
          <p:nvPr/>
        </p:nvSpPr>
        <p:spPr>
          <a:xfrm>
            <a:off x="609600" y="762000"/>
            <a:ext cx="2895600" cy="369332"/>
          </a:xfrm>
          <a:prstGeom prst="rect">
            <a:avLst/>
          </a:prstGeom>
          <a:noFill/>
        </p:spPr>
        <p:txBody>
          <a:bodyPr wrap="square" rtlCol="0">
            <a:spAutoFit/>
          </a:bodyPr>
          <a:lstStyle/>
          <a:p>
            <a:r>
              <a:rPr lang="en-US" dirty="0" smtClean="0"/>
              <a:t>Start: 22, 24 May</a:t>
            </a:r>
            <a:endParaRPr lang="en-US" dirty="0"/>
          </a:p>
        </p:txBody>
      </p:sp>
      <p:cxnSp>
        <p:nvCxnSpPr>
          <p:cNvPr id="7" name="Straight Arrow Connector 6"/>
          <p:cNvCxnSpPr/>
          <p:nvPr/>
        </p:nvCxnSpPr>
        <p:spPr>
          <a:xfrm flipV="1">
            <a:off x="3124200" y="5410200"/>
            <a:ext cx="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0" y="5943600"/>
            <a:ext cx="1676400" cy="830997"/>
          </a:xfrm>
          <a:prstGeom prst="rect">
            <a:avLst/>
          </a:prstGeom>
          <a:noFill/>
        </p:spPr>
        <p:txBody>
          <a:bodyPr wrap="square" rtlCol="0">
            <a:spAutoFit/>
          </a:bodyPr>
          <a:lstStyle/>
          <a:p>
            <a:pPr algn="ctr"/>
            <a:r>
              <a:rPr lang="en-US" sz="1600" b="1" dirty="0" smtClean="0">
                <a:solidFill>
                  <a:srgbClr val="FF0000"/>
                </a:solidFill>
              </a:rPr>
              <a:t>M5.0 flare</a:t>
            </a:r>
          </a:p>
          <a:p>
            <a:pPr algn="ctr"/>
            <a:r>
              <a:rPr lang="en-US" sz="1600" b="1" dirty="0" smtClean="0">
                <a:solidFill>
                  <a:srgbClr val="FF0000"/>
                </a:solidFill>
              </a:rPr>
              <a:t>~1200 km/s CME</a:t>
            </a:r>
          </a:p>
          <a:p>
            <a:pPr algn="ctr"/>
            <a:r>
              <a:rPr lang="en-US" sz="1600" b="1" dirty="0" smtClean="0">
                <a:solidFill>
                  <a:srgbClr val="FF0000"/>
                </a:solidFill>
              </a:rPr>
              <a:t>Peak ~13:32 UT</a:t>
            </a:r>
            <a:endParaRPr lang="en-US" sz="1600" b="1" dirty="0">
              <a:solidFill>
                <a:srgbClr val="FF0000"/>
              </a:solidFill>
            </a:endParaRPr>
          </a:p>
        </p:txBody>
      </p:sp>
      <p:sp>
        <p:nvSpPr>
          <p:cNvPr id="11" name="TextBox 10"/>
          <p:cNvSpPr txBox="1"/>
          <p:nvPr/>
        </p:nvSpPr>
        <p:spPr>
          <a:xfrm>
            <a:off x="4419600" y="5943600"/>
            <a:ext cx="1676400" cy="584775"/>
          </a:xfrm>
          <a:prstGeom prst="rect">
            <a:avLst/>
          </a:prstGeom>
          <a:noFill/>
        </p:spPr>
        <p:txBody>
          <a:bodyPr wrap="square" rtlCol="0">
            <a:spAutoFit/>
          </a:bodyPr>
          <a:lstStyle/>
          <a:p>
            <a:pPr algn="ctr"/>
            <a:r>
              <a:rPr lang="en-US" sz="1600" b="1" dirty="0" smtClean="0">
                <a:solidFill>
                  <a:srgbClr val="FF0000"/>
                </a:solidFill>
              </a:rPr>
              <a:t>IP Shock at L1</a:t>
            </a:r>
          </a:p>
          <a:p>
            <a:pPr algn="ctr"/>
            <a:r>
              <a:rPr lang="en-US" sz="1600" b="1" dirty="0" smtClean="0">
                <a:solidFill>
                  <a:srgbClr val="FF0000"/>
                </a:solidFill>
              </a:rPr>
              <a:t>~17:35 UT</a:t>
            </a:r>
            <a:endParaRPr lang="en-US" sz="1600" b="1" dirty="0">
              <a:solidFill>
                <a:srgbClr val="FF0000"/>
              </a:solidFill>
            </a:endParaRPr>
          </a:p>
        </p:txBody>
      </p:sp>
      <p:cxnSp>
        <p:nvCxnSpPr>
          <p:cNvPr id="12" name="Straight Arrow Connector 11"/>
          <p:cNvCxnSpPr/>
          <p:nvPr/>
        </p:nvCxnSpPr>
        <p:spPr>
          <a:xfrm flipV="1">
            <a:off x="5257800" y="5410200"/>
            <a:ext cx="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FF377241-8BA3-4F14-927D-92CB37E31140}" type="slidenum">
              <a:rPr lang="en-US" smtClean="0"/>
              <a:pPr/>
              <a:t>19</a:t>
            </a:fld>
            <a:endParaRPr lang="en-US"/>
          </a:p>
        </p:txBody>
      </p:sp>
    </p:spTree>
    <p:extLst>
      <p:ext uri="{BB962C8B-B14F-4D97-AF65-F5344CB8AC3E}">
        <p14:creationId xmlns:p14="http://schemas.microsoft.com/office/powerpoint/2010/main" val="1140410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dirty="0" smtClean="0"/>
              <a:t>Space Weather and </a:t>
            </a:r>
            <a:r>
              <a:rPr lang="en-US" dirty="0" smtClean="0"/>
              <a:t>Spacecraft </a:t>
            </a:r>
            <a:r>
              <a:rPr lang="en-US" sz="2800" dirty="0" smtClean="0"/>
              <a:t>Operations</a:t>
            </a:r>
            <a:endParaRPr lang="en-US" sz="2800" dirty="0"/>
          </a:p>
        </p:txBody>
      </p:sp>
      <p:sp>
        <p:nvSpPr>
          <p:cNvPr id="3" name="Content Placeholder 2"/>
          <p:cNvSpPr>
            <a:spLocks noGrp="1"/>
          </p:cNvSpPr>
          <p:nvPr>
            <p:ph idx="1"/>
          </p:nvPr>
        </p:nvSpPr>
        <p:spPr>
          <a:xfrm>
            <a:off x="381000" y="838200"/>
            <a:ext cx="8458200" cy="2111375"/>
          </a:xfrm>
          <a:solidFill>
            <a:schemeClr val="bg1">
              <a:lumMod val="85000"/>
            </a:schemeClr>
          </a:solidFill>
        </p:spPr>
        <p:txBody>
          <a:bodyPr>
            <a:normAutofit/>
          </a:bodyPr>
          <a:lstStyle/>
          <a:p>
            <a:pPr marL="0" indent="0">
              <a:buNone/>
            </a:pPr>
            <a:r>
              <a:rPr lang="en-US" sz="2000" dirty="0" smtClean="0"/>
              <a:t>The primary approach for the spacecraft industry to mitigate the effects of space weather is to design satellites to operate under extreme environmental conditions to the maximum extent possible within cost and resource constraints</a:t>
            </a:r>
          </a:p>
          <a:p>
            <a:pPr marL="0" indent="0">
              <a:buNone/>
            </a:pPr>
            <a:endParaRPr lang="en-US" sz="1000" dirty="0" smtClean="0"/>
          </a:p>
          <a:p>
            <a:pPr lvl="2">
              <a:buNone/>
            </a:pPr>
            <a:r>
              <a:rPr lang="en-US" sz="1400" dirty="0" smtClean="0"/>
              <a:t>“Severe Space Weather Events--Understanding Societal and Economic Impacts Workshop Report,”</a:t>
            </a:r>
          </a:p>
          <a:p>
            <a:pPr lvl="2">
              <a:buNone/>
            </a:pPr>
            <a:r>
              <a:rPr lang="en-US" sz="1400" dirty="0" smtClean="0"/>
              <a:t>  National Academies Press, Washington, DC, 2008</a:t>
            </a:r>
          </a:p>
          <a:p>
            <a:pPr lvl="2">
              <a:buNone/>
            </a:pPr>
            <a:r>
              <a:rPr lang="en-US" sz="1400" dirty="0" smtClean="0"/>
              <a:t>  </a:t>
            </a:r>
            <a:r>
              <a:rPr lang="en-US" sz="1400" dirty="0" smtClean="0">
                <a:hlinkClick r:id="rId3"/>
              </a:rPr>
              <a:t>http://www.nap.edu/catalog/12507.html</a:t>
            </a:r>
            <a:endParaRPr lang="en-US" sz="1400" dirty="0" smtClean="0"/>
          </a:p>
          <a:p>
            <a:pPr>
              <a:buNone/>
            </a:pPr>
            <a:endParaRPr lang="en-US" sz="2000" b="1" dirty="0" smtClean="0"/>
          </a:p>
          <a:p>
            <a:pPr>
              <a:buNone/>
            </a:pPr>
            <a:endParaRPr lang="en-US" sz="2000" b="1" dirty="0" smtClean="0"/>
          </a:p>
          <a:p>
            <a:pPr>
              <a:buNone/>
            </a:pPr>
            <a:endParaRPr lang="en-US" sz="2000" b="1" dirty="0" smtClean="0"/>
          </a:p>
        </p:txBody>
      </p:sp>
      <p:sp>
        <p:nvSpPr>
          <p:cNvPr id="5" name="Content Placeholder 2"/>
          <p:cNvSpPr txBox="1">
            <a:spLocks/>
          </p:cNvSpPr>
          <p:nvPr/>
        </p:nvSpPr>
        <p:spPr>
          <a:xfrm>
            <a:off x="457200" y="3585552"/>
            <a:ext cx="8229600" cy="25866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dirty="0" smtClean="0"/>
              <a:t>This technique is rarely 100% successful and space weather will typically end up impacting some aspect of a space mission</a:t>
            </a:r>
          </a:p>
          <a:p>
            <a:r>
              <a:rPr lang="en-US" sz="2000" dirty="0" smtClean="0"/>
              <a:t>Some space weather issues are common to all spacecraft, e.g., space situational awareness is one example</a:t>
            </a:r>
          </a:p>
          <a:p>
            <a:r>
              <a:rPr lang="en-US" sz="2000" dirty="0" smtClean="0"/>
              <a:t>Specific details of space weather interactions with a spacecraft are often unique because spacecraft systems are unique</a:t>
            </a:r>
          </a:p>
          <a:p>
            <a:r>
              <a:rPr lang="en-US" sz="2000" dirty="0"/>
              <a:t>T</a:t>
            </a:r>
            <a:r>
              <a:rPr lang="en-US" sz="2000" dirty="0" smtClean="0"/>
              <a:t>here is no “standard” space weather impact to a satellite or space weather support requirements for mission operations</a:t>
            </a:r>
          </a:p>
          <a:p>
            <a:pPr>
              <a:buFont typeface="Arial" pitchFamily="34" charset="0"/>
              <a:buNone/>
            </a:pPr>
            <a:endParaRPr lang="en-US" sz="2000" b="1" dirty="0" smtClean="0"/>
          </a:p>
        </p:txBody>
      </p:sp>
      <p:sp>
        <p:nvSpPr>
          <p:cNvPr id="6" name="Slide Number Placeholder 5"/>
          <p:cNvSpPr>
            <a:spLocks noGrp="1"/>
          </p:cNvSpPr>
          <p:nvPr>
            <p:ph type="sldNum" sz="quarter" idx="12"/>
          </p:nvPr>
        </p:nvSpPr>
        <p:spPr/>
        <p:txBody>
          <a:bodyPr/>
          <a:lstStyle/>
          <a:p>
            <a:fld id="{FF377241-8BA3-4F14-927D-92CB37E31140}" type="slidenum">
              <a:rPr lang="en-US" smtClean="0"/>
              <a:pPr/>
              <a:t>2</a:t>
            </a:fld>
            <a:endParaRPr lang="en-US"/>
          </a:p>
        </p:txBody>
      </p:sp>
    </p:spTree>
    <p:extLst>
      <p:ext uri="{BB962C8B-B14F-4D97-AF65-F5344CB8AC3E}">
        <p14:creationId xmlns:p14="http://schemas.microsoft.com/office/powerpoint/2010/main" val="33028925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bwMode="auto">
          <a:xfrm>
            <a:off x="457200" y="76200"/>
            <a:ext cx="8229600" cy="563563"/>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t>Surface Charging </a:t>
            </a:r>
            <a:r>
              <a:rPr lang="en-US" sz="2800" b="1" dirty="0"/>
              <a:t>Current </a:t>
            </a:r>
            <a:r>
              <a:rPr lang="en-US" sz="2800" b="1" dirty="0" smtClean="0"/>
              <a:t>Balance</a:t>
            </a:r>
            <a:endParaRPr lang="en-US" sz="2800" b="1" dirty="0"/>
          </a:p>
        </p:txBody>
      </p:sp>
      <p:pic>
        <p:nvPicPr>
          <p:cNvPr id="746500" name="Picture 4"/>
          <p:cNvPicPr>
            <a:picLocks noChangeAspect="1" noChangeArrowheads="1"/>
          </p:cNvPicPr>
          <p:nvPr/>
        </p:nvPicPr>
        <p:blipFill>
          <a:blip r:embed="rId4" cstate="print"/>
          <a:srcRect/>
          <a:stretch>
            <a:fillRect/>
          </a:stretch>
        </p:blipFill>
        <p:spPr bwMode="auto">
          <a:xfrm>
            <a:off x="4670425" y="1371600"/>
            <a:ext cx="4473575" cy="4648200"/>
          </a:xfrm>
          <a:prstGeom prst="rect">
            <a:avLst/>
          </a:prstGeom>
          <a:solidFill>
            <a:schemeClr val="bg1">
              <a:alpha val="0"/>
            </a:schemeClr>
          </a:solidFill>
          <a:ln w="9525">
            <a:noFill/>
            <a:miter lim="800000"/>
            <a:headEnd/>
            <a:tailEnd/>
          </a:ln>
          <a:effectLst/>
        </p:spPr>
      </p:pic>
      <p:sp>
        <p:nvSpPr>
          <p:cNvPr id="746499" name="Rectangle 3"/>
          <p:cNvSpPr>
            <a:spLocks noGrp="1" noChangeArrowheads="1"/>
          </p:cNvSpPr>
          <p:nvPr>
            <p:ph type="body" idx="1"/>
          </p:nvPr>
        </p:nvSpPr>
        <p:spPr bwMode="auto">
          <a:xfrm>
            <a:off x="2057400" y="3352800"/>
            <a:ext cx="2819400" cy="3733800"/>
          </a:xfrm>
          <a:noFill/>
          <a:ln>
            <a:miter lim="800000"/>
            <a:headEnd/>
            <a:tailEnd/>
          </a:ln>
        </p:spPr>
        <p:txBody>
          <a:bodyPr vert="horz" wrap="square" lIns="91440" tIns="45720" rIns="91440" bIns="45720" numCol="1" anchor="t" anchorCtr="0" compatLnSpc="1">
            <a:prstTxWarp prst="textNoShape">
              <a:avLst/>
            </a:prstTxWarp>
          </a:bodyPr>
          <a:lstStyle/>
          <a:p>
            <a:pPr>
              <a:lnSpc>
                <a:spcPct val="80000"/>
              </a:lnSpc>
              <a:buFontTx/>
              <a:buNone/>
            </a:pPr>
            <a:r>
              <a:rPr lang="en-US" sz="1600" b="1"/>
              <a:t>incident ions</a:t>
            </a:r>
          </a:p>
          <a:p>
            <a:pPr>
              <a:lnSpc>
                <a:spcPct val="80000"/>
              </a:lnSpc>
              <a:buFontTx/>
              <a:buNone/>
            </a:pPr>
            <a:endParaRPr lang="en-US" sz="900" b="1"/>
          </a:p>
          <a:p>
            <a:pPr>
              <a:lnSpc>
                <a:spcPct val="80000"/>
              </a:lnSpc>
              <a:buFontTx/>
              <a:buNone/>
            </a:pPr>
            <a:r>
              <a:rPr lang="en-US" sz="1600" b="1"/>
              <a:t>incident electrons</a:t>
            </a:r>
          </a:p>
          <a:p>
            <a:pPr>
              <a:lnSpc>
                <a:spcPct val="80000"/>
              </a:lnSpc>
              <a:buFontTx/>
              <a:buNone/>
            </a:pPr>
            <a:endParaRPr lang="en-US" sz="900" b="1"/>
          </a:p>
          <a:p>
            <a:pPr>
              <a:lnSpc>
                <a:spcPct val="80000"/>
              </a:lnSpc>
              <a:buFontTx/>
              <a:buNone/>
            </a:pPr>
            <a:r>
              <a:rPr lang="en-US" sz="1600" b="1"/>
              <a:t>backscattered electrons</a:t>
            </a:r>
          </a:p>
          <a:p>
            <a:pPr>
              <a:lnSpc>
                <a:spcPct val="80000"/>
              </a:lnSpc>
              <a:buFontTx/>
              <a:buNone/>
            </a:pPr>
            <a:endParaRPr lang="en-US" sz="1200" b="1"/>
          </a:p>
          <a:p>
            <a:pPr>
              <a:lnSpc>
                <a:spcPct val="80000"/>
              </a:lnSpc>
              <a:buFontTx/>
              <a:buNone/>
            </a:pPr>
            <a:r>
              <a:rPr lang="en-US" sz="1600" b="1"/>
              <a:t>conduction currents</a:t>
            </a:r>
          </a:p>
          <a:p>
            <a:pPr>
              <a:lnSpc>
                <a:spcPct val="80000"/>
              </a:lnSpc>
              <a:buFontTx/>
              <a:buNone/>
            </a:pPr>
            <a:endParaRPr lang="en-US" sz="1200" b="1"/>
          </a:p>
          <a:p>
            <a:pPr>
              <a:lnSpc>
                <a:spcPct val="80000"/>
              </a:lnSpc>
              <a:buFontTx/>
              <a:buNone/>
            </a:pPr>
            <a:r>
              <a:rPr lang="en-US" sz="1600" b="1"/>
              <a:t>secondary electrons due to I</a:t>
            </a:r>
            <a:r>
              <a:rPr lang="en-US" sz="1600" b="1" baseline="-25000"/>
              <a:t>e</a:t>
            </a:r>
          </a:p>
          <a:p>
            <a:pPr>
              <a:lnSpc>
                <a:spcPct val="80000"/>
              </a:lnSpc>
              <a:buFontTx/>
              <a:buNone/>
            </a:pPr>
            <a:endParaRPr lang="en-US" sz="900" b="1"/>
          </a:p>
          <a:p>
            <a:pPr>
              <a:lnSpc>
                <a:spcPct val="80000"/>
              </a:lnSpc>
              <a:buFontTx/>
              <a:buNone/>
            </a:pPr>
            <a:r>
              <a:rPr lang="en-US" sz="1600" b="1"/>
              <a:t>secondary electrons due to I</a:t>
            </a:r>
            <a:r>
              <a:rPr lang="en-US" sz="1600" b="1" baseline="-25000"/>
              <a:t>i</a:t>
            </a:r>
            <a:endParaRPr lang="en-US" sz="1600" b="1"/>
          </a:p>
          <a:p>
            <a:pPr>
              <a:lnSpc>
                <a:spcPct val="80000"/>
              </a:lnSpc>
              <a:buFontTx/>
              <a:buNone/>
            </a:pPr>
            <a:endParaRPr lang="en-US" sz="1200" b="1"/>
          </a:p>
          <a:p>
            <a:pPr>
              <a:lnSpc>
                <a:spcPct val="80000"/>
              </a:lnSpc>
              <a:buFontTx/>
              <a:buNone/>
            </a:pPr>
            <a:r>
              <a:rPr lang="en-US" sz="1600" b="1"/>
              <a:t>photoelectrons</a:t>
            </a:r>
          </a:p>
          <a:p>
            <a:pPr>
              <a:lnSpc>
                <a:spcPct val="80000"/>
              </a:lnSpc>
              <a:buFontTx/>
              <a:buNone/>
            </a:pPr>
            <a:endParaRPr lang="en-US" sz="1200" b="1"/>
          </a:p>
          <a:p>
            <a:pPr>
              <a:lnSpc>
                <a:spcPct val="80000"/>
              </a:lnSpc>
              <a:buFontTx/>
              <a:buNone/>
            </a:pPr>
            <a:r>
              <a:rPr lang="en-US" sz="1600" b="1"/>
              <a:t>active current sources (beams, thrusters)</a:t>
            </a:r>
          </a:p>
        </p:txBody>
      </p:sp>
      <p:sp>
        <p:nvSpPr>
          <p:cNvPr id="746501" name="Rectangle 5"/>
          <p:cNvSpPr>
            <a:spLocks noChangeArrowheads="1"/>
          </p:cNvSpPr>
          <p:nvPr/>
        </p:nvSpPr>
        <p:spPr bwMode="auto">
          <a:xfrm>
            <a:off x="152400" y="990600"/>
            <a:ext cx="7391400" cy="1401763"/>
          </a:xfrm>
          <a:prstGeom prst="rect">
            <a:avLst/>
          </a:prstGeom>
          <a:noFill/>
          <a:ln w="9525">
            <a:noFill/>
            <a:miter lim="800000"/>
            <a:headEnd/>
            <a:tailEnd/>
          </a:ln>
          <a:effectLst/>
        </p:spPr>
        <p:txBody>
          <a:bodyPr/>
          <a:lstStyle/>
          <a:p>
            <a:pPr marL="342900" indent="-342900">
              <a:buNone/>
            </a:pPr>
            <a:r>
              <a:rPr lang="en-US" sz="2000" dirty="0"/>
              <a:t>Time dependent current balance</a:t>
            </a:r>
          </a:p>
          <a:p>
            <a:pPr marL="342900" indent="-342900"/>
            <a:endParaRPr lang="en-US" sz="2000" dirty="0"/>
          </a:p>
          <a:p>
            <a:pPr marL="342900" indent="-342900"/>
            <a:endParaRPr lang="en-US" sz="2000" dirty="0"/>
          </a:p>
          <a:p>
            <a:pPr marL="342900" indent="-342900">
              <a:buNone/>
            </a:pPr>
            <a:r>
              <a:rPr lang="en-US" sz="2000" dirty="0"/>
              <a:t>Currents</a:t>
            </a:r>
          </a:p>
          <a:p>
            <a:pPr marL="342900" indent="-342900">
              <a:buFontTx/>
              <a:buNone/>
            </a:pPr>
            <a:r>
              <a:rPr lang="en-US" sz="2000" dirty="0"/>
              <a:t>     </a:t>
            </a:r>
          </a:p>
        </p:txBody>
      </p:sp>
      <p:sp>
        <p:nvSpPr>
          <p:cNvPr id="746502" name="Text Box 6"/>
          <p:cNvSpPr txBox="1">
            <a:spLocks noChangeArrowheads="1"/>
          </p:cNvSpPr>
          <p:nvPr/>
        </p:nvSpPr>
        <p:spPr bwMode="auto">
          <a:xfrm>
            <a:off x="6096000" y="6096000"/>
            <a:ext cx="2895600" cy="304800"/>
          </a:xfrm>
          <a:prstGeom prst="rect">
            <a:avLst/>
          </a:prstGeom>
          <a:noFill/>
          <a:ln w="9525">
            <a:noFill/>
            <a:miter lim="800000"/>
            <a:headEnd/>
            <a:tailEnd/>
          </a:ln>
          <a:effectLst/>
        </p:spPr>
        <p:txBody>
          <a:bodyPr>
            <a:spAutoFit/>
          </a:bodyPr>
          <a:lstStyle/>
          <a:p>
            <a:pPr>
              <a:spcBef>
                <a:spcPct val="50000"/>
              </a:spcBef>
              <a:buFontTx/>
              <a:buNone/>
            </a:pPr>
            <a:r>
              <a:rPr lang="en-US" sz="1400" b="1"/>
              <a:t>(Garrett and Minow, 2004)</a:t>
            </a:r>
          </a:p>
        </p:txBody>
      </p:sp>
      <p:graphicFrame>
        <p:nvGraphicFramePr>
          <p:cNvPr id="746503" name="Object 7"/>
          <p:cNvGraphicFramePr>
            <a:graphicFrameLocks noChangeAspect="1"/>
          </p:cNvGraphicFramePr>
          <p:nvPr/>
        </p:nvGraphicFramePr>
        <p:xfrm>
          <a:off x="227013" y="1403350"/>
          <a:ext cx="3278187" cy="730250"/>
        </p:xfrm>
        <a:graphic>
          <a:graphicData uri="http://schemas.openxmlformats.org/presentationml/2006/ole">
            <mc:AlternateContent xmlns:mc="http://schemas.openxmlformats.org/markup-compatibility/2006">
              <mc:Choice xmlns:v="urn:schemas-microsoft-com:vml" Requires="v">
                <p:oleObj spid="_x0000_s2153" name="Equation" r:id="rId5" imgW="2044440" imgH="419040" progId="Equation.3">
                  <p:embed/>
                </p:oleObj>
              </mc:Choice>
              <mc:Fallback>
                <p:oleObj name="Equation" r:id="rId5" imgW="204444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3" y="1403350"/>
                        <a:ext cx="3278187" cy="730250"/>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746504" name="Rectangle 8"/>
          <p:cNvSpPr>
            <a:spLocks noChangeArrowheads="1"/>
          </p:cNvSpPr>
          <p:nvPr/>
        </p:nvSpPr>
        <p:spPr bwMode="auto">
          <a:xfrm>
            <a:off x="3657600" y="1524000"/>
            <a:ext cx="2667000" cy="457200"/>
          </a:xfrm>
          <a:prstGeom prst="rect">
            <a:avLst/>
          </a:prstGeom>
          <a:noFill/>
          <a:ln w="9525">
            <a:noFill/>
            <a:miter lim="800000"/>
            <a:headEnd/>
            <a:tailEnd/>
          </a:ln>
          <a:effectLst/>
        </p:spPr>
        <p:txBody>
          <a:bodyPr/>
          <a:lstStyle/>
          <a:p>
            <a:pPr marL="342900" indent="-342900">
              <a:buFontTx/>
              <a:buNone/>
            </a:pPr>
            <a:r>
              <a:rPr lang="en-US" sz="2000"/>
              <a:t>at equilibrium</a:t>
            </a:r>
          </a:p>
          <a:p>
            <a:pPr marL="342900" indent="-342900">
              <a:buFontTx/>
              <a:buNone/>
            </a:pPr>
            <a:r>
              <a:rPr lang="en-US" sz="2000"/>
              <a:t>     </a:t>
            </a:r>
          </a:p>
        </p:txBody>
      </p:sp>
      <p:sp>
        <p:nvSpPr>
          <p:cNvPr id="746505" name="Text Box 9"/>
          <p:cNvSpPr txBox="1">
            <a:spLocks noChangeArrowheads="1"/>
          </p:cNvSpPr>
          <p:nvPr/>
        </p:nvSpPr>
        <p:spPr bwMode="auto">
          <a:xfrm>
            <a:off x="7772400" y="1371600"/>
            <a:ext cx="1143000" cy="304800"/>
          </a:xfrm>
          <a:prstGeom prst="rect">
            <a:avLst/>
          </a:prstGeom>
          <a:solidFill>
            <a:schemeClr val="bg1"/>
          </a:solidFill>
          <a:ln w="9525">
            <a:noFill/>
            <a:miter lim="800000"/>
            <a:headEnd/>
            <a:tailEnd/>
          </a:ln>
          <a:effectLst/>
        </p:spPr>
        <p:txBody>
          <a:bodyPr tIns="0" bIns="0">
            <a:spAutoFit/>
          </a:bodyPr>
          <a:lstStyle/>
          <a:p>
            <a:pPr algn="ctr">
              <a:spcBef>
                <a:spcPct val="50000"/>
              </a:spcBef>
              <a:buFontTx/>
              <a:buNone/>
            </a:pPr>
            <a:r>
              <a:rPr lang="en-US" sz="2000" b="1"/>
              <a:t>plasma</a:t>
            </a:r>
          </a:p>
        </p:txBody>
      </p:sp>
      <p:graphicFrame>
        <p:nvGraphicFramePr>
          <p:cNvPr id="746506" name="Object 10"/>
          <p:cNvGraphicFramePr>
            <a:graphicFrameLocks noChangeAspect="1"/>
          </p:cNvGraphicFramePr>
          <p:nvPr/>
        </p:nvGraphicFramePr>
        <p:xfrm>
          <a:off x="381000" y="2514600"/>
          <a:ext cx="1711325" cy="4022725"/>
        </p:xfrm>
        <a:graphic>
          <a:graphicData uri="http://schemas.openxmlformats.org/presentationml/2006/ole">
            <mc:AlternateContent xmlns:mc="http://schemas.openxmlformats.org/markup-compatibility/2006">
              <mc:Choice xmlns:v="urn:schemas-microsoft-com:vml" Requires="v">
                <p:oleObj spid="_x0000_s2154" name="Equation" r:id="rId7" imgW="1066680" imgH="2311200" progId="Equation.3">
                  <p:embed/>
                </p:oleObj>
              </mc:Choice>
              <mc:Fallback>
                <p:oleObj name="Equation" r:id="rId7" imgW="1066680" imgH="231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514600"/>
                        <a:ext cx="1711325" cy="4022725"/>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FF377241-8BA3-4F14-927D-92CB37E31140}" type="slidenum">
              <a:rPr lang="en-US" smtClean="0"/>
              <a:pPr/>
              <a:t>20</a:t>
            </a:fld>
            <a:endParaRPr lang="en-US"/>
          </a:p>
        </p:txBody>
      </p:sp>
    </p:spTree>
    <p:extLst>
      <p:ext uri="{BB962C8B-B14F-4D97-AF65-F5344CB8AC3E}">
        <p14:creationId xmlns:p14="http://schemas.microsoft.com/office/powerpoint/2010/main" val="9454171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80" y="838200"/>
            <a:ext cx="3648920" cy="5943600"/>
          </a:xfrm>
        </p:spPr>
        <p:txBody>
          <a:bodyPr>
            <a:noAutofit/>
          </a:bodyPr>
          <a:lstStyle/>
          <a:p>
            <a:r>
              <a:rPr lang="en-US" sz="1800" dirty="0" smtClean="0"/>
              <a:t>Low energy background ions accelerated by spacecraft potential show up as sharp “line” of high ion flux in single channel</a:t>
            </a:r>
          </a:p>
          <a:p>
            <a:pPr marL="0" indent="0">
              <a:buNone/>
            </a:pPr>
            <a:endParaRPr lang="en-US" sz="1000" dirty="0" smtClean="0"/>
          </a:p>
          <a:p>
            <a:pPr marL="0" indent="0">
              <a:buNone/>
            </a:pPr>
            <a:r>
              <a:rPr lang="en-US" sz="1800" dirty="0"/>
              <a:t>	</a:t>
            </a:r>
            <a:r>
              <a:rPr lang="en-US" sz="1800" dirty="0" smtClean="0"/>
              <a:t>     E </a:t>
            </a:r>
            <a:r>
              <a:rPr lang="en-US" sz="1800" dirty="0"/>
              <a:t>= E</a:t>
            </a:r>
            <a:r>
              <a:rPr lang="en-US" sz="1800" baseline="-25000" dirty="0"/>
              <a:t>0</a:t>
            </a:r>
            <a:r>
              <a:rPr lang="en-US" sz="1800" dirty="0"/>
              <a:t> + q</a:t>
            </a:r>
            <a:r>
              <a:rPr lang="en-US" sz="1800" dirty="0" smtClean="0">
                <a:sym typeface="Symbol"/>
              </a:rPr>
              <a:t></a:t>
            </a:r>
          </a:p>
          <a:p>
            <a:pPr marL="0" indent="0">
              <a:buNone/>
            </a:pPr>
            <a:endParaRPr lang="en-US" sz="1800" dirty="0" smtClean="0"/>
          </a:p>
          <a:p>
            <a:r>
              <a:rPr lang="en-US" sz="1800" dirty="0" smtClean="0"/>
              <a:t>Assume initial energy E</a:t>
            </a:r>
            <a:r>
              <a:rPr lang="en-US" sz="1800" baseline="-25000" dirty="0"/>
              <a:t>0</a:t>
            </a:r>
            <a:r>
              <a:rPr lang="en-US" sz="1800" dirty="0"/>
              <a:t> </a:t>
            </a:r>
            <a:r>
              <a:rPr lang="en-US" sz="1800" dirty="0" smtClean="0"/>
              <a:t>~ 0 with single charge ions (O</a:t>
            </a:r>
            <a:r>
              <a:rPr lang="en-US" sz="1800" baseline="30000" dirty="0" smtClean="0"/>
              <a:t>+</a:t>
            </a:r>
            <a:r>
              <a:rPr lang="en-US" sz="1800" dirty="0" smtClean="0"/>
              <a:t>, H</a:t>
            </a:r>
            <a:r>
              <a:rPr lang="en-US" sz="1800" baseline="30000" dirty="0" smtClean="0"/>
              <a:t>+</a:t>
            </a:r>
            <a:r>
              <a:rPr lang="en-US" sz="1800" dirty="0" smtClean="0"/>
              <a:t>) and read potential (volts) directly from ion line energy (eV)</a:t>
            </a:r>
          </a:p>
          <a:p>
            <a:endParaRPr lang="en-US" sz="1000" dirty="0" smtClean="0"/>
          </a:p>
          <a:p>
            <a:r>
              <a:rPr lang="en-US" sz="1800" dirty="0" smtClean="0"/>
              <a:t>Accuracy of potential measurement set by energy width and separation of the energy channels used to infer the potential </a:t>
            </a:r>
          </a:p>
        </p:txBody>
      </p:sp>
      <p:sp>
        <p:nvSpPr>
          <p:cNvPr id="6" name="Title 1"/>
          <p:cNvSpPr txBox="1">
            <a:spLocks/>
          </p:cNvSpPr>
          <p:nvPr/>
        </p:nvSpPr>
        <p:spPr>
          <a:xfrm>
            <a:off x="609600" y="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“Ion Line” Charging Signature, </a:t>
            </a:r>
            <a:r>
              <a:rPr lang="en-US" sz="2800" b="1" dirty="0" smtClean="0">
                <a:sym typeface="Symbol" panose="05050102010706020507" pitchFamily="18" charset="2"/>
              </a:rPr>
              <a:t></a:t>
            </a:r>
            <a:r>
              <a:rPr lang="en-US" sz="2800" b="1" baseline="-25000" dirty="0" smtClean="0">
                <a:sym typeface="Symbol" panose="05050102010706020507" pitchFamily="18" charset="2"/>
              </a:rPr>
              <a:t>s/c</a:t>
            </a:r>
            <a:r>
              <a:rPr lang="en-US" sz="2800" b="1" dirty="0" smtClean="0">
                <a:sym typeface="Symbol" panose="05050102010706020507" pitchFamily="18" charset="2"/>
              </a:rPr>
              <a:t> &lt; 0</a:t>
            </a:r>
            <a:endParaRPr lang="en-US" sz="2800" b="1" dirty="0"/>
          </a:p>
        </p:txBody>
      </p:sp>
      <p:pic>
        <p:nvPicPr>
          <p:cNvPr id="7" name="Picture 2" descr="C:\zminow\Dminow\AAA_papers\2014_13th_SCTC_Pasadena\x13sctc_event\DMSP_CE_f17_2011-06-30_23_28_55__646_1.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537" y="1295400"/>
            <a:ext cx="5529263"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7400" y="3810000"/>
            <a:ext cx="2895600" cy="369332"/>
          </a:xfrm>
          <a:prstGeom prst="rect">
            <a:avLst/>
          </a:prstGeom>
          <a:noFill/>
        </p:spPr>
        <p:txBody>
          <a:bodyPr wrap="square" rtlCol="0">
            <a:spAutoFit/>
          </a:bodyPr>
          <a:lstStyle/>
          <a:p>
            <a:r>
              <a:rPr lang="en-US" b="1" dirty="0" smtClean="0">
                <a:solidFill>
                  <a:srgbClr val="FF0000"/>
                </a:solidFill>
              </a:rPr>
              <a:t>-646 volts</a:t>
            </a:r>
            <a:endParaRPr lang="en-US" b="1" dirty="0">
              <a:solidFill>
                <a:srgbClr val="FF0000"/>
              </a:solidFill>
            </a:endParaRPr>
          </a:p>
        </p:txBody>
      </p:sp>
      <p:cxnSp>
        <p:nvCxnSpPr>
          <p:cNvPr id="9" name="Straight Arrow Connector 8"/>
          <p:cNvCxnSpPr/>
          <p:nvPr/>
        </p:nvCxnSpPr>
        <p:spPr>
          <a:xfrm flipV="1">
            <a:off x="6553200" y="3048000"/>
            <a:ext cx="76200" cy="78889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FF377241-8BA3-4F14-927D-92CB37E31140}" type="slidenum">
              <a:rPr lang="en-US" smtClean="0"/>
              <a:pPr/>
              <a:t>21</a:t>
            </a:fld>
            <a:endParaRPr lang="en-US"/>
          </a:p>
        </p:txBody>
      </p:sp>
    </p:spTree>
    <p:extLst>
      <p:ext uri="{BB962C8B-B14F-4D97-AF65-F5344CB8AC3E}">
        <p14:creationId xmlns:p14="http://schemas.microsoft.com/office/powerpoint/2010/main" val="37578859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dirty="0" smtClean="0"/>
              <a:t>Van Allen Probe-A (GTO)</a:t>
            </a:r>
            <a:endParaRPr lang="en-US" sz="2800" dirty="0"/>
          </a:p>
        </p:txBody>
      </p:sp>
      <p:sp>
        <p:nvSpPr>
          <p:cNvPr id="6" name="TextBox 5"/>
          <p:cNvSpPr txBox="1"/>
          <p:nvPr/>
        </p:nvSpPr>
        <p:spPr>
          <a:xfrm>
            <a:off x="6172200" y="5971401"/>
            <a:ext cx="1905069" cy="276999"/>
          </a:xfrm>
          <a:prstGeom prst="rect">
            <a:avLst/>
          </a:prstGeom>
          <a:noFill/>
        </p:spPr>
        <p:txBody>
          <a:bodyPr wrap="square" rtlCol="0">
            <a:spAutoFit/>
          </a:bodyPr>
          <a:lstStyle/>
          <a:p>
            <a:pPr algn="r"/>
            <a:r>
              <a:rPr lang="en-US" sz="1200" dirty="0" smtClean="0">
                <a:solidFill>
                  <a:schemeClr val="bg1"/>
                </a:solidFill>
              </a:rPr>
              <a:t>[Thomson et al., 2013]</a:t>
            </a:r>
            <a:endParaRPr lang="en-US" sz="1200"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8927"/>
          <a:stretch/>
        </p:blipFill>
        <p:spPr>
          <a:xfrm>
            <a:off x="304800" y="854250"/>
            <a:ext cx="8610600" cy="5590225"/>
          </a:xfrm>
          <a:prstGeom prst="rect">
            <a:avLst/>
          </a:prstGeom>
        </p:spPr>
      </p:pic>
      <p:sp>
        <p:nvSpPr>
          <p:cNvPr id="9" name="TextBox 8"/>
          <p:cNvSpPr txBox="1"/>
          <p:nvPr/>
        </p:nvSpPr>
        <p:spPr>
          <a:xfrm>
            <a:off x="6208889" y="6356350"/>
            <a:ext cx="1905069" cy="276999"/>
          </a:xfrm>
          <a:prstGeom prst="rect">
            <a:avLst/>
          </a:prstGeom>
          <a:noFill/>
        </p:spPr>
        <p:txBody>
          <a:bodyPr wrap="square" rtlCol="0">
            <a:spAutoFit/>
          </a:bodyPr>
          <a:lstStyle/>
          <a:p>
            <a:pPr algn="r"/>
            <a:r>
              <a:rPr lang="en-US" sz="1200" dirty="0" smtClean="0"/>
              <a:t>[</a:t>
            </a:r>
            <a:r>
              <a:rPr lang="en-US" sz="1200" i="1" dirty="0" smtClean="0"/>
              <a:t>Parker and Minow</a:t>
            </a:r>
            <a:r>
              <a:rPr lang="en-US" sz="1200" dirty="0" smtClean="0"/>
              <a:t>, 2014]</a:t>
            </a:r>
            <a:endParaRPr lang="en-US" sz="1200" dirty="0"/>
          </a:p>
        </p:txBody>
      </p:sp>
      <p:cxnSp>
        <p:nvCxnSpPr>
          <p:cNvPr id="16" name="Straight Connector 15"/>
          <p:cNvCxnSpPr/>
          <p:nvPr/>
        </p:nvCxnSpPr>
        <p:spPr bwMode="auto">
          <a:xfrm>
            <a:off x="838200" y="3810000"/>
            <a:ext cx="3733800" cy="11668"/>
          </a:xfrm>
          <a:prstGeom prst="line">
            <a:avLst/>
          </a:prstGeom>
          <a:noFill/>
          <a:ln w="9525" cap="flat" cmpd="sng" algn="ctr">
            <a:solidFill>
              <a:srgbClr val="FF0000"/>
            </a:solidFill>
            <a:prstDash val="solid"/>
            <a:round/>
            <a:headEnd type="none" w="med" len="med"/>
            <a:tailEnd type="none" w="med" len="med"/>
          </a:ln>
          <a:effectLst/>
        </p:spPr>
      </p:cxnSp>
      <p:sp>
        <p:nvSpPr>
          <p:cNvPr id="17" name="TextBox 16"/>
          <p:cNvSpPr txBox="1"/>
          <p:nvPr/>
        </p:nvSpPr>
        <p:spPr>
          <a:xfrm>
            <a:off x="3657600" y="3516868"/>
            <a:ext cx="1219200" cy="369332"/>
          </a:xfrm>
          <a:prstGeom prst="rect">
            <a:avLst/>
          </a:prstGeom>
          <a:noFill/>
        </p:spPr>
        <p:txBody>
          <a:bodyPr wrap="square" rtlCol="0">
            <a:spAutoFit/>
          </a:bodyPr>
          <a:lstStyle/>
          <a:p>
            <a:pPr algn="ctr"/>
            <a:r>
              <a:rPr lang="en-US" b="1" dirty="0" smtClean="0">
                <a:solidFill>
                  <a:srgbClr val="FF0000"/>
                </a:solidFill>
              </a:rPr>
              <a:t>-200 V</a:t>
            </a:r>
            <a:endParaRPr lang="en-US" b="1" dirty="0">
              <a:solidFill>
                <a:srgbClr val="FF0000"/>
              </a:solidFill>
            </a:endParaRPr>
          </a:p>
        </p:txBody>
      </p:sp>
      <p:sp>
        <p:nvSpPr>
          <p:cNvPr id="8" name="Slide Number Placeholder 7"/>
          <p:cNvSpPr>
            <a:spLocks noGrp="1"/>
          </p:cNvSpPr>
          <p:nvPr>
            <p:ph type="sldNum" sz="quarter" idx="12"/>
          </p:nvPr>
        </p:nvSpPr>
        <p:spPr/>
        <p:txBody>
          <a:bodyPr/>
          <a:lstStyle/>
          <a:p>
            <a:fld id="{FF377241-8BA3-4F14-927D-92CB37E31140}" type="slidenum">
              <a:rPr lang="en-US" smtClean="0"/>
              <a:pPr/>
              <a:t>22</a:t>
            </a:fld>
            <a:endParaRPr lang="en-US"/>
          </a:p>
        </p:txBody>
      </p:sp>
    </p:spTree>
    <p:extLst>
      <p:ext uri="{BB962C8B-B14F-4D97-AF65-F5344CB8AC3E}">
        <p14:creationId xmlns:p14="http://schemas.microsoft.com/office/powerpoint/2010/main" val="40413039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4495800" y="1143000"/>
            <a:ext cx="4557713" cy="3657600"/>
          </a:xfrm>
          <a:prstGeom prst="rect">
            <a:avLst/>
          </a:prstGeom>
          <a:noFill/>
          <a:ln w="9525">
            <a:noFill/>
            <a:miter lim="800000"/>
            <a:headEnd/>
            <a:tailEnd/>
          </a:ln>
        </p:spPr>
      </p:pic>
      <p:sp>
        <p:nvSpPr>
          <p:cNvPr id="13" name="TextBox 12"/>
          <p:cNvSpPr txBox="1"/>
          <p:nvPr/>
        </p:nvSpPr>
        <p:spPr>
          <a:xfrm>
            <a:off x="5105400" y="849868"/>
            <a:ext cx="3429000" cy="369332"/>
          </a:xfrm>
          <a:prstGeom prst="rect">
            <a:avLst/>
          </a:prstGeom>
          <a:noFill/>
        </p:spPr>
        <p:txBody>
          <a:bodyPr wrap="square" rtlCol="0">
            <a:spAutoFit/>
          </a:bodyPr>
          <a:lstStyle/>
          <a:p>
            <a:pPr>
              <a:buNone/>
            </a:pPr>
            <a:r>
              <a:rPr lang="en-US" sz="1800" dirty="0" smtClean="0"/>
              <a:t>LANL 1989-046  23 March 1990</a:t>
            </a:r>
            <a:endParaRPr lang="en-US" sz="1800" dirty="0"/>
          </a:p>
        </p:txBody>
      </p:sp>
      <p:pic>
        <p:nvPicPr>
          <p:cNvPr id="36867" name="Picture 3"/>
          <p:cNvPicPr>
            <a:picLocks noChangeAspect="1" noChangeArrowheads="1"/>
          </p:cNvPicPr>
          <p:nvPr/>
        </p:nvPicPr>
        <p:blipFill>
          <a:blip r:embed="rId4" cstate="print"/>
          <a:srcRect/>
          <a:stretch>
            <a:fillRect/>
          </a:stretch>
        </p:blipFill>
        <p:spPr bwMode="auto">
          <a:xfrm>
            <a:off x="0" y="1066800"/>
            <a:ext cx="4572000" cy="3657600"/>
          </a:xfrm>
          <a:prstGeom prst="rect">
            <a:avLst/>
          </a:prstGeom>
          <a:noFill/>
          <a:ln w="9525">
            <a:noFill/>
            <a:miter lim="800000"/>
            <a:headEnd/>
            <a:tailEnd/>
          </a:ln>
        </p:spPr>
      </p:pic>
      <p:sp>
        <p:nvSpPr>
          <p:cNvPr id="16" name="TextBox 15"/>
          <p:cNvSpPr txBox="1"/>
          <p:nvPr/>
        </p:nvSpPr>
        <p:spPr>
          <a:xfrm>
            <a:off x="609600" y="838200"/>
            <a:ext cx="3505200" cy="369332"/>
          </a:xfrm>
          <a:prstGeom prst="rect">
            <a:avLst/>
          </a:prstGeom>
          <a:noFill/>
        </p:spPr>
        <p:txBody>
          <a:bodyPr wrap="square" rtlCol="0">
            <a:spAutoFit/>
          </a:bodyPr>
          <a:lstStyle/>
          <a:p>
            <a:pPr>
              <a:buNone/>
            </a:pPr>
            <a:r>
              <a:rPr lang="en-US" sz="1800" dirty="0" smtClean="0"/>
              <a:t>LANL 1989-046  6 June 1990</a:t>
            </a:r>
            <a:endParaRPr lang="en-US" sz="1800" dirty="0"/>
          </a:p>
        </p:txBody>
      </p:sp>
      <p:sp>
        <p:nvSpPr>
          <p:cNvPr id="17" name="TextBox 16"/>
          <p:cNvSpPr txBox="1"/>
          <p:nvPr/>
        </p:nvSpPr>
        <p:spPr>
          <a:xfrm>
            <a:off x="1066800" y="4648200"/>
            <a:ext cx="2895600" cy="400110"/>
          </a:xfrm>
          <a:prstGeom prst="rect">
            <a:avLst/>
          </a:prstGeom>
          <a:noFill/>
        </p:spPr>
        <p:txBody>
          <a:bodyPr wrap="square" rtlCol="0">
            <a:spAutoFit/>
          </a:bodyPr>
          <a:lstStyle/>
          <a:p>
            <a:pPr algn="ctr">
              <a:buNone/>
            </a:pPr>
            <a:r>
              <a:rPr lang="en-US" sz="2000" dirty="0" smtClean="0"/>
              <a:t>no charging</a:t>
            </a:r>
            <a:endParaRPr lang="en-US" sz="2000" dirty="0"/>
          </a:p>
        </p:txBody>
      </p:sp>
      <p:sp>
        <p:nvSpPr>
          <p:cNvPr id="18" name="TextBox 17"/>
          <p:cNvSpPr txBox="1"/>
          <p:nvPr/>
        </p:nvSpPr>
        <p:spPr>
          <a:xfrm>
            <a:off x="6019800" y="4800600"/>
            <a:ext cx="2590800" cy="701731"/>
          </a:xfrm>
          <a:prstGeom prst="rect">
            <a:avLst/>
          </a:prstGeom>
          <a:noFill/>
        </p:spPr>
        <p:txBody>
          <a:bodyPr wrap="square" rtlCol="0">
            <a:spAutoFit/>
          </a:bodyPr>
          <a:lstStyle/>
          <a:p>
            <a:pPr>
              <a:buNone/>
            </a:pPr>
            <a:r>
              <a:rPr lang="en-US" sz="1800" dirty="0" smtClean="0"/>
              <a:t>~ 8 kV in eclipse</a:t>
            </a:r>
          </a:p>
          <a:p>
            <a:pPr>
              <a:buNone/>
            </a:pPr>
            <a:r>
              <a:rPr lang="en-US" sz="1800" dirty="0" smtClean="0"/>
              <a:t>~   1 kV post midnight</a:t>
            </a:r>
            <a:endParaRPr lang="en-US" sz="1800" dirty="0"/>
          </a:p>
        </p:txBody>
      </p:sp>
      <p:sp>
        <p:nvSpPr>
          <p:cNvPr id="11" name="Rectangle 3"/>
          <p:cNvSpPr txBox="1">
            <a:spLocks noChangeArrowheads="1"/>
          </p:cNvSpPr>
          <p:nvPr/>
        </p:nvSpPr>
        <p:spPr bwMode="auto">
          <a:xfrm>
            <a:off x="457200" y="95310"/>
            <a:ext cx="8229600" cy="74289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latin typeface="+mj-lt"/>
                <a:ea typeface="+mj-ea"/>
                <a:cs typeface="+mj-cs"/>
              </a:rPr>
              <a:t>Los Alamos GEO Spacecraft</a:t>
            </a:r>
            <a:endParaRPr kumimoji="0" lang="en-US" sz="2800" b="0" i="0" u="none" strike="noStrike" kern="0" cap="none" spc="0" normalizeH="0" baseline="0" noProof="0" dirty="0" smtClean="0">
              <a:ln>
                <a:noFill/>
              </a:ln>
              <a:effectLst/>
              <a:uLnTx/>
              <a:uFillTx/>
              <a:latin typeface="+mj-lt"/>
              <a:ea typeface="+mj-ea"/>
              <a:cs typeface="+mj-cs"/>
            </a:endParaRPr>
          </a:p>
        </p:txBody>
      </p:sp>
      <p:sp>
        <p:nvSpPr>
          <p:cNvPr id="14" name="Text Box 4"/>
          <p:cNvSpPr txBox="1">
            <a:spLocks noChangeArrowheads="1"/>
          </p:cNvSpPr>
          <p:nvPr/>
        </p:nvSpPr>
        <p:spPr bwMode="auto">
          <a:xfrm>
            <a:off x="914400" y="5562600"/>
            <a:ext cx="7315200" cy="584775"/>
          </a:xfrm>
          <a:prstGeom prst="rect">
            <a:avLst/>
          </a:prstGeom>
          <a:noFill/>
          <a:ln w="9525">
            <a:noFill/>
            <a:miter lim="800000"/>
            <a:headEnd/>
            <a:tailEnd/>
          </a:ln>
        </p:spPr>
        <p:txBody>
          <a:bodyPr>
            <a:spAutoFit/>
          </a:bodyPr>
          <a:lstStyle/>
          <a:p>
            <a:pPr>
              <a:buNone/>
            </a:pPr>
            <a:r>
              <a:rPr lang="en-US" sz="1600" b="0" dirty="0"/>
              <a:t>During periods of significant </a:t>
            </a:r>
            <a:r>
              <a:rPr lang="en-US" sz="1600" dirty="0" smtClean="0"/>
              <a:t>hot plasma </a:t>
            </a:r>
            <a:r>
              <a:rPr lang="en-US" sz="1600" b="0" dirty="0" smtClean="0"/>
              <a:t>injection</a:t>
            </a:r>
            <a:r>
              <a:rPr lang="en-US" sz="1600" b="0" dirty="0"/>
              <a:t>, spacecraft may become significantly charged relative to background </a:t>
            </a:r>
            <a:r>
              <a:rPr lang="en-US" sz="1600" b="0" dirty="0" smtClean="0"/>
              <a:t>plasma</a:t>
            </a:r>
            <a:endParaRPr lang="en-US" sz="1600" b="0" baseline="-25000" dirty="0"/>
          </a:p>
        </p:txBody>
      </p:sp>
      <p:cxnSp>
        <p:nvCxnSpPr>
          <p:cNvPr id="15" name="Straight Connector 14"/>
          <p:cNvCxnSpPr/>
          <p:nvPr/>
        </p:nvCxnSpPr>
        <p:spPr bwMode="auto">
          <a:xfrm>
            <a:off x="4724400" y="1524000"/>
            <a:ext cx="4267200" cy="0"/>
          </a:xfrm>
          <a:prstGeom prst="line">
            <a:avLst/>
          </a:prstGeom>
          <a:noFill/>
          <a:ln w="9525" cap="flat" cmpd="sng" algn="ctr">
            <a:solidFill>
              <a:srgbClr val="FF0000"/>
            </a:solidFill>
            <a:prstDash val="solid"/>
            <a:round/>
            <a:headEnd type="none" w="med" len="med"/>
            <a:tailEnd type="none" w="med" len="med"/>
          </a:ln>
          <a:effectLst/>
        </p:spPr>
      </p:cxnSp>
      <p:sp>
        <p:nvSpPr>
          <p:cNvPr id="2" name="TextBox 1"/>
          <p:cNvSpPr txBox="1"/>
          <p:nvPr/>
        </p:nvSpPr>
        <p:spPr>
          <a:xfrm>
            <a:off x="5828506" y="1262288"/>
            <a:ext cx="914400" cy="307777"/>
          </a:xfrm>
          <a:prstGeom prst="rect">
            <a:avLst/>
          </a:prstGeom>
          <a:noFill/>
        </p:spPr>
        <p:txBody>
          <a:bodyPr wrap="square" rtlCol="0">
            <a:spAutoFit/>
          </a:bodyPr>
          <a:lstStyle/>
          <a:p>
            <a:r>
              <a:rPr lang="en-US" sz="1400" b="1" dirty="0" smtClean="0">
                <a:solidFill>
                  <a:srgbClr val="FF0000"/>
                </a:solidFill>
              </a:rPr>
              <a:t>-8000 V</a:t>
            </a:r>
            <a:endParaRPr lang="en-US" sz="1400" b="1" dirty="0">
              <a:solidFill>
                <a:srgbClr val="FF0000"/>
              </a:solidFill>
            </a:endParaRPr>
          </a:p>
        </p:txBody>
      </p:sp>
      <p:sp>
        <p:nvSpPr>
          <p:cNvPr id="3" name="Slide Number Placeholder 2"/>
          <p:cNvSpPr>
            <a:spLocks noGrp="1"/>
          </p:cNvSpPr>
          <p:nvPr>
            <p:ph type="sldNum" sz="quarter" idx="12"/>
          </p:nvPr>
        </p:nvSpPr>
        <p:spPr/>
        <p:txBody>
          <a:bodyPr/>
          <a:lstStyle/>
          <a:p>
            <a:fld id="{FF377241-8BA3-4F14-927D-92CB37E31140}" type="slidenum">
              <a:rPr lang="en-US" smtClean="0"/>
              <a:pPr/>
              <a:t>23</a:t>
            </a:fld>
            <a:endParaRPr lang="en-US"/>
          </a:p>
        </p:txBody>
      </p:sp>
    </p:spTree>
    <p:extLst>
      <p:ext uri="{BB962C8B-B14F-4D97-AF65-F5344CB8AC3E}">
        <p14:creationId xmlns:p14="http://schemas.microsoft.com/office/powerpoint/2010/main" val="14995314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bwMode="auto">
          <a:xfrm>
            <a:off x="4572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2800" b="1"/>
              <a:t>GEO Surface Charging</a:t>
            </a:r>
          </a:p>
        </p:txBody>
      </p:sp>
      <p:pic>
        <p:nvPicPr>
          <p:cNvPr id="825347" name="Picture 3"/>
          <p:cNvPicPr>
            <a:picLocks noChangeAspect="1" noChangeArrowheads="1"/>
          </p:cNvPicPr>
          <p:nvPr/>
        </p:nvPicPr>
        <p:blipFill>
          <a:blip r:embed="rId3" cstate="print"/>
          <a:srcRect/>
          <a:stretch>
            <a:fillRect/>
          </a:stretch>
        </p:blipFill>
        <p:spPr bwMode="auto">
          <a:xfrm>
            <a:off x="138113" y="1143000"/>
            <a:ext cx="4205287" cy="3884613"/>
          </a:xfrm>
          <a:prstGeom prst="rect">
            <a:avLst/>
          </a:prstGeom>
          <a:noFill/>
          <a:ln w="9525">
            <a:noFill/>
            <a:miter lim="800000"/>
            <a:headEnd/>
            <a:tailEnd/>
          </a:ln>
          <a:effectLst/>
        </p:spPr>
      </p:pic>
      <p:sp>
        <p:nvSpPr>
          <p:cNvPr id="825348" name="Rectangle 4"/>
          <p:cNvSpPr>
            <a:spLocks noGrp="1" noChangeArrowheads="1"/>
          </p:cNvSpPr>
          <p:nvPr>
            <p:ph type="body" idx="1"/>
          </p:nvPr>
        </p:nvSpPr>
        <p:spPr bwMode="auto">
          <a:xfrm>
            <a:off x="304800" y="5181600"/>
            <a:ext cx="3886201" cy="1143000"/>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80000"/>
              </a:lnSpc>
              <a:buFontTx/>
              <a:buNone/>
            </a:pPr>
            <a:r>
              <a:rPr lang="en-US" sz="1600" b="1" dirty="0"/>
              <a:t>Surface charging anomalies typically occur in midnight to dawn local time sector where hot electrons are injected during geomagnetic </a:t>
            </a:r>
            <a:r>
              <a:rPr lang="en-US" sz="1600" b="1" dirty="0" err="1"/>
              <a:t>substorms</a:t>
            </a:r>
            <a:endParaRPr lang="en-US" sz="1600" b="1" dirty="0"/>
          </a:p>
        </p:txBody>
      </p:sp>
      <p:pic>
        <p:nvPicPr>
          <p:cNvPr id="825349" name="Picture 5"/>
          <p:cNvPicPr>
            <a:picLocks noChangeAspect="1" noChangeArrowheads="1"/>
          </p:cNvPicPr>
          <p:nvPr/>
        </p:nvPicPr>
        <p:blipFill>
          <a:blip r:embed="rId4" cstate="print"/>
          <a:srcRect l="5420"/>
          <a:stretch>
            <a:fillRect/>
          </a:stretch>
        </p:blipFill>
        <p:spPr bwMode="auto">
          <a:xfrm>
            <a:off x="4495800" y="762000"/>
            <a:ext cx="4106863" cy="4800600"/>
          </a:xfrm>
          <a:prstGeom prst="rect">
            <a:avLst/>
          </a:prstGeom>
          <a:noFill/>
          <a:ln w="9525">
            <a:noFill/>
            <a:miter lim="800000"/>
            <a:headEnd/>
            <a:tailEnd/>
          </a:ln>
          <a:effectLst/>
        </p:spPr>
      </p:pic>
      <p:sp>
        <p:nvSpPr>
          <p:cNvPr id="825350" name="Rectangle 6"/>
          <p:cNvSpPr>
            <a:spLocks noChangeArrowheads="1"/>
          </p:cNvSpPr>
          <p:nvPr/>
        </p:nvSpPr>
        <p:spPr bwMode="auto">
          <a:xfrm>
            <a:off x="7086600" y="1676400"/>
            <a:ext cx="1143000" cy="304800"/>
          </a:xfrm>
          <a:prstGeom prst="rect">
            <a:avLst/>
          </a:prstGeom>
          <a:noFill/>
          <a:ln w="9525">
            <a:noFill/>
            <a:miter lim="800000"/>
            <a:headEnd/>
            <a:tailEnd/>
          </a:ln>
          <a:effectLst/>
        </p:spPr>
        <p:txBody>
          <a:bodyPr/>
          <a:lstStyle/>
          <a:p>
            <a:pPr marL="342900" indent="-342900">
              <a:buFontTx/>
              <a:buNone/>
            </a:pPr>
            <a:r>
              <a:rPr lang="en-US" sz="1200" b="1">
                <a:solidFill>
                  <a:srgbClr val="FFFF00"/>
                </a:solidFill>
              </a:rPr>
              <a:t>Olsen [1983]</a:t>
            </a:r>
          </a:p>
        </p:txBody>
      </p:sp>
      <p:sp>
        <p:nvSpPr>
          <p:cNvPr id="825351" name="Rectangle 7"/>
          <p:cNvSpPr>
            <a:spLocks noChangeArrowheads="1"/>
          </p:cNvSpPr>
          <p:nvPr/>
        </p:nvSpPr>
        <p:spPr bwMode="auto">
          <a:xfrm>
            <a:off x="5105400" y="5562600"/>
            <a:ext cx="3276600" cy="1143000"/>
          </a:xfrm>
          <a:prstGeom prst="rect">
            <a:avLst/>
          </a:prstGeom>
          <a:noFill/>
          <a:ln w="9525">
            <a:noFill/>
            <a:miter lim="800000"/>
            <a:headEnd/>
            <a:tailEnd/>
          </a:ln>
          <a:effectLst/>
        </p:spPr>
        <p:txBody>
          <a:bodyPr/>
          <a:lstStyle/>
          <a:p>
            <a:pPr marL="342900" indent="-342900" algn="ctr">
              <a:lnSpc>
                <a:spcPct val="80000"/>
              </a:lnSpc>
              <a:buFontTx/>
              <a:buNone/>
            </a:pPr>
            <a:r>
              <a:rPr lang="en-US" sz="1800" b="1"/>
              <a:t>Record ATS-6 charging event</a:t>
            </a:r>
          </a:p>
          <a:p>
            <a:pPr marL="342900" indent="-342900" algn="ctr">
              <a:lnSpc>
                <a:spcPct val="80000"/>
              </a:lnSpc>
              <a:buFontTx/>
              <a:buNone/>
            </a:pPr>
            <a:r>
              <a:rPr lang="en-US" sz="1800" b="1">
                <a:sym typeface="Symbol" pitchFamily="18" charset="2"/>
              </a:rPr>
              <a:t> ~ -19 kV</a:t>
            </a:r>
          </a:p>
        </p:txBody>
      </p:sp>
      <p:sp>
        <p:nvSpPr>
          <p:cNvPr id="825352" name="Rectangle 8"/>
          <p:cNvSpPr>
            <a:spLocks noChangeArrowheads="1"/>
          </p:cNvSpPr>
          <p:nvPr/>
        </p:nvSpPr>
        <p:spPr bwMode="auto">
          <a:xfrm>
            <a:off x="8610600" y="1752600"/>
            <a:ext cx="228600" cy="1981200"/>
          </a:xfrm>
          <a:prstGeom prst="rect">
            <a:avLst/>
          </a:prstGeom>
          <a:gradFill rotWithShape="1">
            <a:gsLst>
              <a:gs pos="0">
                <a:schemeClr val="tx1">
                  <a:gamma/>
                  <a:tint val="9412"/>
                  <a:invGamma/>
                </a:schemeClr>
              </a:gs>
              <a:gs pos="100000">
                <a:schemeClr val="tx1"/>
              </a:gs>
            </a:gsLst>
            <a:lin ang="5400000" scaled="1"/>
          </a:gradFill>
          <a:ln w="9525">
            <a:solidFill>
              <a:schemeClr val="tx1"/>
            </a:solidFill>
            <a:miter lim="800000"/>
            <a:headEnd/>
            <a:tailEnd/>
          </a:ln>
          <a:effectLst/>
        </p:spPr>
        <p:txBody>
          <a:bodyPr wrap="none" anchor="ctr"/>
          <a:lstStyle/>
          <a:p>
            <a:endParaRPr lang="en-US"/>
          </a:p>
        </p:txBody>
      </p:sp>
      <p:sp>
        <p:nvSpPr>
          <p:cNvPr id="825353" name="Text Box 9"/>
          <p:cNvSpPr txBox="1">
            <a:spLocks noChangeArrowheads="1"/>
          </p:cNvSpPr>
          <p:nvPr/>
        </p:nvSpPr>
        <p:spPr bwMode="auto">
          <a:xfrm>
            <a:off x="8382000" y="3825875"/>
            <a:ext cx="685800" cy="517525"/>
          </a:xfrm>
          <a:prstGeom prst="rect">
            <a:avLst/>
          </a:prstGeom>
          <a:noFill/>
          <a:ln w="9525">
            <a:noFill/>
            <a:miter lim="800000"/>
            <a:headEnd/>
            <a:tailEnd/>
          </a:ln>
          <a:effectLst/>
        </p:spPr>
        <p:txBody>
          <a:bodyPr>
            <a:spAutoFit/>
          </a:bodyPr>
          <a:lstStyle/>
          <a:p>
            <a:pPr algn="ctr">
              <a:spcBef>
                <a:spcPct val="50000"/>
              </a:spcBef>
              <a:buFontTx/>
              <a:buNone/>
            </a:pPr>
            <a:r>
              <a:rPr lang="en-US" sz="1400" b="1"/>
              <a:t>I</a:t>
            </a:r>
            <a:r>
              <a:rPr lang="en-US" sz="1400" b="1" baseline="30000"/>
              <a:t>+</a:t>
            </a:r>
            <a:r>
              <a:rPr lang="en-US" sz="1400" b="1"/>
              <a:t>,e</a:t>
            </a:r>
            <a:r>
              <a:rPr lang="en-US" sz="1400" b="1" baseline="30000"/>
              <a:t>-</a:t>
            </a:r>
            <a:r>
              <a:rPr lang="en-US" sz="1400" b="1"/>
              <a:t> flux</a:t>
            </a:r>
          </a:p>
        </p:txBody>
      </p:sp>
      <p:sp>
        <p:nvSpPr>
          <p:cNvPr id="4" name="Slide Number Placeholder 3"/>
          <p:cNvSpPr>
            <a:spLocks noGrp="1"/>
          </p:cNvSpPr>
          <p:nvPr>
            <p:ph type="sldNum" sz="quarter" idx="12"/>
          </p:nvPr>
        </p:nvSpPr>
        <p:spPr/>
        <p:txBody>
          <a:bodyPr/>
          <a:lstStyle/>
          <a:p>
            <a:fld id="{FF377241-8BA3-4F14-927D-92CB37E31140}" type="slidenum">
              <a:rPr lang="en-US" smtClean="0"/>
              <a:pPr/>
              <a:t>24</a:t>
            </a:fld>
            <a:endParaRPr lang="en-US"/>
          </a:p>
        </p:txBody>
      </p:sp>
    </p:spTree>
    <p:extLst>
      <p:ext uri="{BB962C8B-B14F-4D97-AF65-F5344CB8AC3E}">
        <p14:creationId xmlns:p14="http://schemas.microsoft.com/office/powerpoint/2010/main" val="13057491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bwMode="auto">
          <a:xfrm>
            <a:off x="457200" y="46038"/>
            <a:ext cx="8229600" cy="715962"/>
          </a:xfrm>
          <a:noFill/>
          <a:ln>
            <a:miter lim="800000"/>
            <a:headEnd/>
            <a:tailEnd/>
          </a:ln>
        </p:spPr>
        <p:txBody>
          <a:bodyPr vert="horz" wrap="square" lIns="91440" tIns="45720" rIns="91440" bIns="45720" numCol="1" anchor="t" anchorCtr="0" compatLnSpc="1">
            <a:prstTxWarp prst="textNoShape">
              <a:avLst/>
            </a:prstTxWarp>
          </a:bodyPr>
          <a:lstStyle/>
          <a:p>
            <a:r>
              <a:rPr lang="en-US" sz="2800" b="1"/>
              <a:t>Auroral Charging</a:t>
            </a:r>
          </a:p>
        </p:txBody>
      </p:sp>
      <p:sp>
        <p:nvSpPr>
          <p:cNvPr id="756739" name="Rectangle 3"/>
          <p:cNvSpPr>
            <a:spLocks noGrp="1" noChangeArrowheads="1"/>
          </p:cNvSpPr>
          <p:nvPr>
            <p:ph type="body" idx="1"/>
          </p:nvPr>
        </p:nvSpPr>
        <p:spPr bwMode="auto">
          <a:xfrm>
            <a:off x="381000" y="1066800"/>
            <a:ext cx="3733800" cy="1600200"/>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80000"/>
              </a:lnSpc>
              <a:buNone/>
            </a:pPr>
            <a:r>
              <a:rPr lang="en-US" sz="1800" dirty="0"/>
              <a:t>Auroral charging is </a:t>
            </a:r>
            <a:r>
              <a:rPr lang="en-US" sz="1800" dirty="0" smtClean="0"/>
              <a:t>controlled by</a:t>
            </a:r>
            <a:endParaRPr lang="en-US" sz="1800" dirty="0"/>
          </a:p>
          <a:p>
            <a:pPr>
              <a:lnSpc>
                <a:spcPct val="80000"/>
              </a:lnSpc>
            </a:pPr>
            <a:r>
              <a:rPr lang="en-US" sz="1800" dirty="0"/>
              <a:t>Energy of primary electrons and secondary electron yields</a:t>
            </a:r>
          </a:p>
          <a:p>
            <a:pPr>
              <a:lnSpc>
                <a:spcPct val="80000"/>
              </a:lnSpc>
            </a:pPr>
            <a:r>
              <a:rPr lang="en-US" sz="1800" dirty="0"/>
              <a:t>Density of ambient plasma (to balance auroral electron collection</a:t>
            </a:r>
            <a:r>
              <a:rPr lang="en-US" sz="1800" dirty="0" smtClean="0"/>
              <a:t>)</a:t>
            </a:r>
            <a:endParaRPr lang="en-US" sz="1800" dirty="0"/>
          </a:p>
        </p:txBody>
      </p:sp>
      <p:pic>
        <p:nvPicPr>
          <p:cNvPr id="756742" name="Picture 6" descr="EarthsAurora"/>
          <p:cNvPicPr>
            <a:picLocks noChangeAspect="1" noChangeArrowheads="1"/>
          </p:cNvPicPr>
          <p:nvPr/>
        </p:nvPicPr>
        <p:blipFill>
          <a:blip r:embed="rId3" cstate="print"/>
          <a:srcRect/>
          <a:stretch>
            <a:fillRect/>
          </a:stretch>
        </p:blipFill>
        <p:spPr bwMode="auto">
          <a:xfrm>
            <a:off x="4267200" y="762000"/>
            <a:ext cx="4724400" cy="3154363"/>
          </a:xfrm>
          <a:prstGeom prst="rect">
            <a:avLst/>
          </a:prstGeom>
          <a:noFill/>
        </p:spPr>
      </p:pic>
      <p:pic>
        <p:nvPicPr>
          <p:cNvPr id="756741" name="Picture 5" descr="Parrish2"/>
          <p:cNvPicPr>
            <a:picLocks noChangeAspect="1" noChangeArrowheads="1"/>
          </p:cNvPicPr>
          <p:nvPr/>
        </p:nvPicPr>
        <p:blipFill>
          <a:blip r:embed="rId4" cstate="print"/>
          <a:srcRect/>
          <a:stretch>
            <a:fillRect/>
          </a:stretch>
        </p:blipFill>
        <p:spPr bwMode="auto">
          <a:xfrm>
            <a:off x="381000" y="3149600"/>
            <a:ext cx="4876800" cy="3251200"/>
          </a:xfrm>
          <a:prstGeom prst="rect">
            <a:avLst/>
          </a:prstGeom>
          <a:noFill/>
        </p:spPr>
      </p:pic>
      <p:sp>
        <p:nvSpPr>
          <p:cNvPr id="756743" name="Rectangle 7"/>
          <p:cNvSpPr>
            <a:spLocks noChangeArrowheads="1"/>
          </p:cNvSpPr>
          <p:nvPr/>
        </p:nvSpPr>
        <p:spPr bwMode="auto">
          <a:xfrm>
            <a:off x="5410200" y="4191000"/>
            <a:ext cx="3657600" cy="990600"/>
          </a:xfrm>
          <a:prstGeom prst="rect">
            <a:avLst/>
          </a:prstGeom>
          <a:noFill/>
          <a:ln w="9525">
            <a:noFill/>
            <a:miter lim="800000"/>
            <a:headEnd/>
            <a:tailEnd/>
          </a:ln>
          <a:effectLst/>
        </p:spPr>
        <p:txBody>
          <a:bodyPr/>
          <a:lstStyle/>
          <a:p>
            <a:pPr>
              <a:lnSpc>
                <a:spcPct val="80000"/>
              </a:lnSpc>
            </a:pPr>
            <a:r>
              <a:rPr lang="en-US" dirty="0"/>
              <a:t>Examples of low Earth orbit </a:t>
            </a:r>
            <a:r>
              <a:rPr lang="en-US" dirty="0" smtClean="0"/>
              <a:t>charging </a:t>
            </a:r>
            <a:r>
              <a:rPr lang="en-US" dirty="0"/>
              <a:t>in the auroral zone </a:t>
            </a:r>
            <a:r>
              <a:rPr lang="en-US" dirty="0" smtClean="0"/>
              <a:t>include</a:t>
            </a:r>
          </a:p>
          <a:p>
            <a:pPr>
              <a:lnSpc>
                <a:spcPct val="80000"/>
              </a:lnSpc>
            </a:pPr>
            <a:endParaRPr lang="en-US" dirty="0"/>
          </a:p>
          <a:p>
            <a:pPr marL="285750" indent="-285750">
              <a:lnSpc>
                <a:spcPct val="80000"/>
              </a:lnSpc>
              <a:buFont typeface="Arial" panose="020B0604020202020204" pitchFamily="34" charset="0"/>
              <a:buChar char="•"/>
            </a:pPr>
            <a:r>
              <a:rPr lang="en-US" dirty="0"/>
              <a:t>DMSP  ~830 km, 98 deg</a:t>
            </a:r>
          </a:p>
          <a:p>
            <a:pPr marL="285750" indent="-285750">
              <a:lnSpc>
                <a:spcPct val="80000"/>
              </a:lnSpc>
            </a:pPr>
            <a:r>
              <a:rPr lang="en-US" dirty="0">
                <a:sym typeface="Symbol" pitchFamily="18" charset="2"/>
              </a:rPr>
              <a:t>            -10’s V &gt;  &gt; </a:t>
            </a:r>
            <a:r>
              <a:rPr lang="en-US" dirty="0"/>
              <a:t>-1500 V</a:t>
            </a:r>
          </a:p>
          <a:p>
            <a:pPr marL="285750" indent="-285750">
              <a:lnSpc>
                <a:spcPct val="80000"/>
              </a:lnSpc>
              <a:buFont typeface="Arial" panose="020B0604020202020204" pitchFamily="34" charset="0"/>
              <a:buChar char="•"/>
            </a:pPr>
            <a:r>
              <a:rPr lang="en-US" dirty="0" err="1"/>
              <a:t>Freja</a:t>
            </a:r>
            <a:r>
              <a:rPr lang="en-US" dirty="0"/>
              <a:t>  590 km x 1763 km, 63 deg    </a:t>
            </a:r>
          </a:p>
          <a:p>
            <a:pPr marL="285750" indent="-285750">
              <a:lnSpc>
                <a:spcPct val="80000"/>
              </a:lnSpc>
            </a:pPr>
            <a:r>
              <a:rPr lang="en-US" dirty="0">
                <a:sym typeface="Symbol" pitchFamily="18" charset="2"/>
              </a:rPr>
              <a:t>            -10’s V &gt;  &gt; </a:t>
            </a:r>
            <a:r>
              <a:rPr lang="en-US" dirty="0"/>
              <a:t>-3000 V</a:t>
            </a:r>
          </a:p>
        </p:txBody>
      </p:sp>
      <p:sp>
        <p:nvSpPr>
          <p:cNvPr id="2" name="Slide Number Placeholder 1"/>
          <p:cNvSpPr>
            <a:spLocks noGrp="1"/>
          </p:cNvSpPr>
          <p:nvPr>
            <p:ph type="sldNum" sz="quarter" idx="12"/>
          </p:nvPr>
        </p:nvSpPr>
        <p:spPr/>
        <p:txBody>
          <a:bodyPr/>
          <a:lstStyle/>
          <a:p>
            <a:fld id="{FF377241-8BA3-4F14-927D-92CB37E31140}" type="slidenum">
              <a:rPr lang="en-US" smtClean="0"/>
              <a:pPr/>
              <a:t>25</a:t>
            </a:fld>
            <a:endParaRPr lang="en-US"/>
          </a:p>
        </p:txBody>
      </p:sp>
    </p:spTree>
    <p:extLst>
      <p:ext uri="{BB962C8B-B14F-4D97-AF65-F5344CB8AC3E}">
        <p14:creationId xmlns:p14="http://schemas.microsoft.com/office/powerpoint/2010/main" val="19880912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bwMode="auto">
          <a:xfrm>
            <a:off x="457200" y="46038"/>
            <a:ext cx="8229600" cy="715962"/>
          </a:xfrm>
          <a:noFill/>
          <a:ln>
            <a:miter lim="800000"/>
            <a:headEnd/>
            <a:tailEnd/>
          </a:ln>
        </p:spPr>
        <p:txBody>
          <a:bodyPr vert="horz" wrap="square" lIns="91440" tIns="45720" rIns="91440" bIns="45720" numCol="1" anchor="t" anchorCtr="0" compatLnSpc="1">
            <a:prstTxWarp prst="textNoShape">
              <a:avLst/>
            </a:prstTxWarp>
          </a:bodyPr>
          <a:lstStyle/>
          <a:p>
            <a:r>
              <a:rPr lang="en-US" sz="2800" b="1"/>
              <a:t>Auroral Charging</a:t>
            </a:r>
          </a:p>
        </p:txBody>
      </p:sp>
      <p:sp>
        <p:nvSpPr>
          <p:cNvPr id="756739" name="Rectangle 3"/>
          <p:cNvSpPr>
            <a:spLocks noGrp="1" noChangeArrowheads="1"/>
          </p:cNvSpPr>
          <p:nvPr>
            <p:ph type="body" idx="1"/>
          </p:nvPr>
        </p:nvSpPr>
        <p:spPr bwMode="auto">
          <a:xfrm>
            <a:off x="381000" y="1066800"/>
            <a:ext cx="3733800" cy="1600200"/>
          </a:xfrm>
          <a:noFill/>
          <a:ln>
            <a:miter lim="800000"/>
            <a:headEnd/>
            <a:tailEnd/>
          </a:ln>
        </p:spPr>
        <p:txBody>
          <a:bodyPr vert="horz" wrap="square" lIns="91440" tIns="45720" rIns="91440" bIns="45720" numCol="1" anchor="t" anchorCtr="0" compatLnSpc="1">
            <a:prstTxWarp prst="textNoShape">
              <a:avLst/>
            </a:prstTxWarp>
          </a:bodyPr>
          <a:lstStyle/>
          <a:p>
            <a:pPr marL="0" indent="0">
              <a:lnSpc>
                <a:spcPct val="80000"/>
              </a:lnSpc>
              <a:buNone/>
            </a:pPr>
            <a:r>
              <a:rPr lang="en-US" sz="1800" dirty="0"/>
              <a:t>Auroral charging is </a:t>
            </a:r>
            <a:r>
              <a:rPr lang="en-US" sz="1800" dirty="0" smtClean="0"/>
              <a:t>controlled by</a:t>
            </a:r>
            <a:endParaRPr lang="en-US" sz="1800" dirty="0"/>
          </a:p>
          <a:p>
            <a:pPr>
              <a:lnSpc>
                <a:spcPct val="80000"/>
              </a:lnSpc>
            </a:pPr>
            <a:r>
              <a:rPr lang="en-US" sz="1800" dirty="0"/>
              <a:t>Energy of primary electrons and secondary electron yields</a:t>
            </a:r>
          </a:p>
          <a:p>
            <a:pPr>
              <a:lnSpc>
                <a:spcPct val="80000"/>
              </a:lnSpc>
            </a:pPr>
            <a:r>
              <a:rPr lang="en-US" sz="1800" dirty="0"/>
              <a:t>Density of ambient plasma (to balance auroral electron collection</a:t>
            </a:r>
            <a:r>
              <a:rPr lang="en-US" sz="1800" dirty="0" smtClean="0"/>
              <a:t>)</a:t>
            </a:r>
            <a:endParaRPr lang="en-US" sz="1800" dirty="0"/>
          </a:p>
        </p:txBody>
      </p:sp>
      <p:pic>
        <p:nvPicPr>
          <p:cNvPr id="756742" name="Picture 6" descr="EarthsAurora"/>
          <p:cNvPicPr>
            <a:picLocks noChangeAspect="1" noChangeArrowheads="1"/>
          </p:cNvPicPr>
          <p:nvPr/>
        </p:nvPicPr>
        <p:blipFill>
          <a:blip r:embed="rId3" cstate="print"/>
          <a:srcRect/>
          <a:stretch>
            <a:fillRect/>
          </a:stretch>
        </p:blipFill>
        <p:spPr bwMode="auto">
          <a:xfrm>
            <a:off x="4267200" y="762000"/>
            <a:ext cx="4724400" cy="3154363"/>
          </a:xfrm>
          <a:prstGeom prst="rect">
            <a:avLst/>
          </a:prstGeom>
          <a:noFill/>
        </p:spPr>
      </p:pic>
      <p:pic>
        <p:nvPicPr>
          <p:cNvPr id="756741" name="Picture 5" descr="Parrish2"/>
          <p:cNvPicPr>
            <a:picLocks noChangeAspect="1" noChangeArrowheads="1"/>
          </p:cNvPicPr>
          <p:nvPr/>
        </p:nvPicPr>
        <p:blipFill>
          <a:blip r:embed="rId4" cstate="print"/>
          <a:srcRect/>
          <a:stretch>
            <a:fillRect/>
          </a:stretch>
        </p:blipFill>
        <p:spPr bwMode="auto">
          <a:xfrm>
            <a:off x="381000" y="3149600"/>
            <a:ext cx="4876800" cy="3251200"/>
          </a:xfrm>
          <a:prstGeom prst="rect">
            <a:avLst/>
          </a:prstGeom>
          <a:noFill/>
        </p:spPr>
      </p:pic>
      <p:sp>
        <p:nvSpPr>
          <p:cNvPr id="756743" name="Rectangle 7"/>
          <p:cNvSpPr>
            <a:spLocks noChangeArrowheads="1"/>
          </p:cNvSpPr>
          <p:nvPr/>
        </p:nvSpPr>
        <p:spPr bwMode="auto">
          <a:xfrm>
            <a:off x="5410200" y="4191000"/>
            <a:ext cx="3657600" cy="990600"/>
          </a:xfrm>
          <a:prstGeom prst="rect">
            <a:avLst/>
          </a:prstGeom>
          <a:noFill/>
          <a:ln w="9525">
            <a:noFill/>
            <a:miter lim="800000"/>
            <a:headEnd/>
            <a:tailEnd/>
          </a:ln>
          <a:effectLst/>
        </p:spPr>
        <p:txBody>
          <a:bodyPr/>
          <a:lstStyle/>
          <a:p>
            <a:pPr>
              <a:lnSpc>
                <a:spcPct val="80000"/>
              </a:lnSpc>
            </a:pPr>
            <a:r>
              <a:rPr lang="en-US" dirty="0"/>
              <a:t>Examples of low Earth orbit </a:t>
            </a:r>
            <a:r>
              <a:rPr lang="en-US" dirty="0" smtClean="0"/>
              <a:t>charging </a:t>
            </a:r>
            <a:r>
              <a:rPr lang="en-US" dirty="0"/>
              <a:t>in the auroral zone </a:t>
            </a:r>
            <a:r>
              <a:rPr lang="en-US" dirty="0" smtClean="0"/>
              <a:t>include</a:t>
            </a:r>
          </a:p>
          <a:p>
            <a:pPr>
              <a:lnSpc>
                <a:spcPct val="80000"/>
              </a:lnSpc>
            </a:pPr>
            <a:endParaRPr lang="en-US" dirty="0"/>
          </a:p>
          <a:p>
            <a:pPr marL="285750" indent="-285750">
              <a:lnSpc>
                <a:spcPct val="80000"/>
              </a:lnSpc>
              <a:buFont typeface="Arial" panose="020B0604020202020204" pitchFamily="34" charset="0"/>
              <a:buChar char="•"/>
            </a:pPr>
            <a:r>
              <a:rPr lang="en-US" dirty="0"/>
              <a:t>DMSP  ~830 km, 98 deg</a:t>
            </a:r>
          </a:p>
          <a:p>
            <a:pPr marL="285750" indent="-285750">
              <a:lnSpc>
                <a:spcPct val="80000"/>
              </a:lnSpc>
            </a:pPr>
            <a:r>
              <a:rPr lang="en-US" dirty="0">
                <a:sym typeface="Symbol" pitchFamily="18" charset="2"/>
              </a:rPr>
              <a:t>            -10’s V &gt;  &gt; </a:t>
            </a:r>
            <a:r>
              <a:rPr lang="en-US" dirty="0"/>
              <a:t>-1500 V</a:t>
            </a:r>
          </a:p>
          <a:p>
            <a:pPr marL="285750" indent="-285750">
              <a:lnSpc>
                <a:spcPct val="80000"/>
              </a:lnSpc>
              <a:buFont typeface="Arial" panose="020B0604020202020204" pitchFamily="34" charset="0"/>
              <a:buChar char="•"/>
            </a:pPr>
            <a:r>
              <a:rPr lang="en-US" dirty="0" err="1"/>
              <a:t>Freja</a:t>
            </a:r>
            <a:r>
              <a:rPr lang="en-US" dirty="0"/>
              <a:t>  590 km x 1763 km, 63 deg    </a:t>
            </a:r>
          </a:p>
          <a:p>
            <a:pPr marL="285750" indent="-285750">
              <a:lnSpc>
                <a:spcPct val="80000"/>
              </a:lnSpc>
            </a:pPr>
            <a:r>
              <a:rPr lang="en-US" dirty="0">
                <a:sym typeface="Symbol" pitchFamily="18" charset="2"/>
              </a:rPr>
              <a:t>            -10’s V &gt;  &gt; </a:t>
            </a:r>
            <a:r>
              <a:rPr lang="en-US" dirty="0"/>
              <a:t>-3000 V</a:t>
            </a:r>
          </a:p>
        </p:txBody>
      </p:sp>
      <p:sp>
        <p:nvSpPr>
          <p:cNvPr id="2" name="Slide Number Placeholder 1"/>
          <p:cNvSpPr>
            <a:spLocks noGrp="1"/>
          </p:cNvSpPr>
          <p:nvPr>
            <p:ph type="sldNum" sz="quarter" idx="12"/>
          </p:nvPr>
        </p:nvSpPr>
        <p:spPr/>
        <p:txBody>
          <a:bodyPr/>
          <a:lstStyle/>
          <a:p>
            <a:fld id="{FF377241-8BA3-4F14-927D-92CB37E31140}" type="slidenum">
              <a:rPr lang="en-US" smtClean="0"/>
              <a:pPr/>
              <a:t>26</a:t>
            </a:fld>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990600"/>
            <a:ext cx="7239000" cy="5050465"/>
          </a:xfrm>
          <a:prstGeom prst="rect">
            <a:avLst/>
          </a:prstGeom>
        </p:spPr>
      </p:pic>
      <p:sp>
        <p:nvSpPr>
          <p:cNvPr id="9" name="Text Box 9"/>
          <p:cNvSpPr txBox="1">
            <a:spLocks noChangeArrowheads="1"/>
          </p:cNvSpPr>
          <p:nvPr/>
        </p:nvSpPr>
        <p:spPr bwMode="auto">
          <a:xfrm>
            <a:off x="457200" y="2514600"/>
            <a:ext cx="1371600" cy="338554"/>
          </a:xfrm>
          <a:prstGeom prst="rect">
            <a:avLst/>
          </a:prstGeom>
          <a:solidFill>
            <a:srgbClr val="FFFF00"/>
          </a:solidFill>
          <a:ln w="9525">
            <a:noFill/>
            <a:miter lim="800000"/>
            <a:headEnd/>
            <a:tailEnd/>
          </a:ln>
          <a:effectLst/>
        </p:spPr>
        <p:txBody>
          <a:bodyPr wrap="square">
            <a:spAutoFit/>
          </a:bodyPr>
          <a:lstStyle/>
          <a:p>
            <a:pPr>
              <a:spcBef>
                <a:spcPct val="50000"/>
              </a:spcBef>
              <a:buFontTx/>
              <a:buNone/>
            </a:pPr>
            <a:r>
              <a:rPr lang="en-US" sz="1600" b="1" dirty="0">
                <a:solidFill>
                  <a:srgbClr val="FF0000"/>
                </a:solidFill>
                <a:sym typeface="Symbol" pitchFamily="18" charset="2"/>
              </a:rPr>
              <a:t> ~ </a:t>
            </a:r>
            <a:r>
              <a:rPr lang="en-US" sz="1600" b="1" dirty="0" smtClean="0">
                <a:solidFill>
                  <a:srgbClr val="FF0000"/>
                </a:solidFill>
              </a:rPr>
              <a:t>-1000 </a:t>
            </a:r>
            <a:r>
              <a:rPr lang="en-US" sz="1600" b="1" dirty="0">
                <a:solidFill>
                  <a:srgbClr val="FF0000"/>
                </a:solidFill>
              </a:rPr>
              <a:t>V</a:t>
            </a:r>
          </a:p>
        </p:txBody>
      </p:sp>
      <p:sp>
        <p:nvSpPr>
          <p:cNvPr id="10" name="Line 8"/>
          <p:cNvSpPr>
            <a:spLocks noChangeShapeType="1"/>
          </p:cNvSpPr>
          <p:nvPr/>
        </p:nvSpPr>
        <p:spPr bwMode="auto">
          <a:xfrm>
            <a:off x="1219200" y="2819400"/>
            <a:ext cx="5029200" cy="0"/>
          </a:xfrm>
          <a:prstGeom prst="line">
            <a:avLst/>
          </a:prstGeom>
          <a:noFill/>
          <a:ln w="19050">
            <a:solidFill>
              <a:srgbClr val="FF0000"/>
            </a:solidFill>
            <a:prstDash val="lgDash"/>
            <a:round/>
            <a:headEnd/>
            <a:tailEnd/>
          </a:ln>
          <a:effectLst/>
        </p:spPr>
        <p:txBody>
          <a:bodyPr/>
          <a:lstStyle/>
          <a:p>
            <a:endParaRPr lang="en-US"/>
          </a:p>
        </p:txBody>
      </p:sp>
    </p:spTree>
    <p:extLst>
      <p:ext uri="{BB962C8B-B14F-4D97-AF65-F5344CB8AC3E}">
        <p14:creationId xmlns:p14="http://schemas.microsoft.com/office/powerpoint/2010/main" val="19142568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4000500" y="762000"/>
            <a:ext cx="5143500" cy="4286250"/>
          </a:xfrm>
          <a:prstGeom prst="rect">
            <a:avLst/>
          </a:prstGeom>
        </p:spPr>
      </p:pic>
      <p:sp>
        <p:nvSpPr>
          <p:cNvPr id="2" name="Title 1"/>
          <p:cNvSpPr>
            <a:spLocks noGrp="1"/>
          </p:cNvSpPr>
          <p:nvPr>
            <p:ph type="title"/>
          </p:nvPr>
        </p:nvSpPr>
        <p:spPr>
          <a:xfrm>
            <a:off x="457200" y="0"/>
            <a:ext cx="8229600" cy="685800"/>
          </a:xfrm>
        </p:spPr>
        <p:txBody>
          <a:bodyPr>
            <a:normAutofit/>
          </a:bodyPr>
          <a:lstStyle/>
          <a:p>
            <a:r>
              <a:rPr lang="en-US" sz="2800" dirty="0" smtClean="0"/>
              <a:t>Langmuir Probe</a:t>
            </a:r>
            <a:endParaRPr lang="en-US" sz="2800" dirty="0"/>
          </a:p>
        </p:txBody>
      </p:sp>
      <p:sp>
        <p:nvSpPr>
          <p:cNvPr id="3" name="Content Placeholder 2"/>
          <p:cNvSpPr>
            <a:spLocks noGrp="1"/>
          </p:cNvSpPr>
          <p:nvPr>
            <p:ph idx="1"/>
          </p:nvPr>
        </p:nvSpPr>
        <p:spPr>
          <a:xfrm>
            <a:off x="76199" y="762001"/>
            <a:ext cx="4495801" cy="2057399"/>
          </a:xfrm>
        </p:spPr>
        <p:txBody>
          <a:bodyPr>
            <a:normAutofit/>
          </a:bodyPr>
          <a:lstStyle/>
          <a:p>
            <a:r>
              <a:rPr lang="en-US" sz="1800" dirty="0" smtClean="0"/>
              <a:t>Current probe techniques have been widely used for many years to measure spacecraft potentials</a:t>
            </a:r>
          </a:p>
          <a:p>
            <a:r>
              <a:rPr lang="en-US" sz="1800" dirty="0" smtClean="0"/>
              <a:t>Technique is based on measuring current collected by probe as a function of the probe </a:t>
            </a:r>
            <a:r>
              <a:rPr lang="en-US" sz="1800" dirty="0" smtClean="0"/>
              <a:t>voltage</a:t>
            </a:r>
            <a:endParaRPr lang="en-US" sz="1800" dirty="0" smtClean="0"/>
          </a:p>
        </p:txBody>
      </p:sp>
      <p:sp>
        <p:nvSpPr>
          <p:cNvPr id="6" name="TextBox 5"/>
          <p:cNvSpPr txBox="1"/>
          <p:nvPr/>
        </p:nvSpPr>
        <p:spPr>
          <a:xfrm>
            <a:off x="6324600" y="2133600"/>
            <a:ext cx="2354278" cy="1938992"/>
          </a:xfrm>
          <a:prstGeom prst="rect">
            <a:avLst/>
          </a:prstGeom>
          <a:solidFill>
            <a:schemeClr val="bg1">
              <a:lumMod val="95000"/>
            </a:schemeClr>
          </a:solidFill>
        </p:spPr>
        <p:txBody>
          <a:bodyPr wrap="square" rtlCol="0">
            <a:spAutoFit/>
          </a:bodyPr>
          <a:lstStyle/>
          <a:p>
            <a:r>
              <a:rPr lang="en-US" sz="800" dirty="0" smtClean="0"/>
              <a:t>  HH MM SS.MSEC    Ni              </a:t>
            </a:r>
            <a:r>
              <a:rPr lang="en-US" sz="800" dirty="0" err="1"/>
              <a:t>Te</a:t>
            </a:r>
            <a:r>
              <a:rPr lang="en-US" sz="800" dirty="0"/>
              <a:t>  </a:t>
            </a:r>
            <a:r>
              <a:rPr lang="en-US" sz="800" dirty="0" smtClean="0"/>
              <a:t>         </a:t>
            </a:r>
            <a:r>
              <a:rPr lang="en-US" sz="800" dirty="0" err="1" smtClean="0"/>
              <a:t>Vflt</a:t>
            </a:r>
            <a:r>
              <a:rPr lang="en-US" sz="800" dirty="0" smtClean="0"/>
              <a:t>     </a:t>
            </a:r>
            <a:r>
              <a:rPr lang="en-US" sz="800" dirty="0" err="1" smtClean="0"/>
              <a:t>Vsp</a:t>
            </a:r>
            <a:endParaRPr lang="en-US" sz="800" dirty="0" smtClean="0"/>
          </a:p>
          <a:p>
            <a:r>
              <a:rPr lang="en-US" sz="800" dirty="0" smtClean="0"/>
              <a:t>  &lt;------ </a:t>
            </a:r>
            <a:r>
              <a:rPr lang="en-US" sz="800" dirty="0"/>
              <a:t>GPS </a:t>
            </a:r>
            <a:r>
              <a:rPr lang="en-US" sz="800" dirty="0" smtClean="0"/>
              <a:t>------&gt;  (m-3)           (</a:t>
            </a:r>
            <a:r>
              <a:rPr lang="en-US" sz="800" dirty="0"/>
              <a:t>K)   </a:t>
            </a:r>
            <a:r>
              <a:rPr lang="en-US" sz="800" dirty="0" smtClean="0"/>
              <a:t>      (</a:t>
            </a:r>
            <a:r>
              <a:rPr lang="en-US" sz="800" dirty="0"/>
              <a:t>volt) </a:t>
            </a:r>
            <a:r>
              <a:rPr lang="en-US" sz="800" dirty="0" smtClean="0"/>
              <a:t> (</a:t>
            </a:r>
            <a:r>
              <a:rPr lang="en-US" sz="800" dirty="0"/>
              <a:t>volt</a:t>
            </a:r>
            <a:r>
              <a:rPr lang="en-US" sz="800" dirty="0" smtClean="0"/>
              <a:t>)</a:t>
            </a:r>
          </a:p>
          <a:p>
            <a:r>
              <a:rPr lang="en-US" sz="800" dirty="0" smtClean="0"/>
              <a:t>--------------------------------------------------------------------</a:t>
            </a:r>
            <a:endParaRPr lang="en-US" sz="800" dirty="0"/>
          </a:p>
          <a:p>
            <a:r>
              <a:rPr lang="en-US" sz="800" dirty="0"/>
              <a:t> </a:t>
            </a:r>
            <a:r>
              <a:rPr lang="en-US" sz="800" dirty="0" smtClean="0"/>
              <a:t>  02 20 00.668     7.06e+10  </a:t>
            </a:r>
            <a:r>
              <a:rPr lang="en-US" sz="800" dirty="0"/>
              <a:t>1.95e+03   6.39   </a:t>
            </a:r>
            <a:r>
              <a:rPr lang="en-US" sz="800" dirty="0" smtClean="0"/>
              <a:t>7.10</a:t>
            </a:r>
            <a:endParaRPr lang="en-US" sz="800" dirty="0"/>
          </a:p>
          <a:p>
            <a:r>
              <a:rPr lang="en-US" sz="800" dirty="0"/>
              <a:t> </a:t>
            </a:r>
            <a:r>
              <a:rPr lang="en-US" sz="800" dirty="0" smtClean="0"/>
              <a:t>  02 20 01.668     7.08e+10  </a:t>
            </a:r>
            <a:r>
              <a:rPr lang="en-US" sz="800" dirty="0"/>
              <a:t>1.46e+03   6.39   </a:t>
            </a:r>
            <a:r>
              <a:rPr lang="en-US" sz="800" dirty="0" smtClean="0"/>
              <a:t>6.91</a:t>
            </a:r>
            <a:endParaRPr lang="en-US" sz="800" dirty="0"/>
          </a:p>
          <a:p>
            <a:r>
              <a:rPr lang="en-US" sz="800" dirty="0"/>
              <a:t> </a:t>
            </a:r>
            <a:r>
              <a:rPr lang="en-US" sz="800" dirty="0" smtClean="0"/>
              <a:t>  02 20 02.672     7.30e+10  </a:t>
            </a:r>
            <a:r>
              <a:rPr lang="en-US" sz="800" dirty="0"/>
              <a:t>1.51e+03   6.37   </a:t>
            </a:r>
            <a:r>
              <a:rPr lang="en-US" sz="800" dirty="0" smtClean="0"/>
              <a:t>6.91</a:t>
            </a:r>
            <a:endParaRPr lang="en-US" sz="800" dirty="0"/>
          </a:p>
          <a:p>
            <a:r>
              <a:rPr lang="en-US" sz="800" dirty="0"/>
              <a:t> </a:t>
            </a:r>
            <a:r>
              <a:rPr lang="en-US" sz="800" dirty="0" smtClean="0"/>
              <a:t>  02 20 03.672     7.03e+10  </a:t>
            </a:r>
            <a:r>
              <a:rPr lang="en-US" sz="800" dirty="0"/>
              <a:t>1.24e+03   6.39   </a:t>
            </a:r>
            <a:r>
              <a:rPr lang="en-US" sz="800" dirty="0" smtClean="0"/>
              <a:t>6.81</a:t>
            </a:r>
            <a:endParaRPr lang="en-US" sz="800" dirty="0"/>
          </a:p>
          <a:p>
            <a:r>
              <a:rPr lang="en-US" sz="800" dirty="0"/>
              <a:t> </a:t>
            </a:r>
            <a:r>
              <a:rPr lang="en-US" sz="800" dirty="0" smtClean="0"/>
              <a:t>  02 20 04.672     7.20e+10  </a:t>
            </a:r>
            <a:r>
              <a:rPr lang="en-US" sz="800" dirty="0"/>
              <a:t>1.76e+03   6.32   </a:t>
            </a:r>
            <a:r>
              <a:rPr lang="en-US" sz="800" dirty="0" smtClean="0"/>
              <a:t>6.98</a:t>
            </a:r>
            <a:endParaRPr lang="en-US" sz="800" dirty="0"/>
          </a:p>
          <a:p>
            <a:r>
              <a:rPr lang="en-US" sz="800" dirty="0"/>
              <a:t> </a:t>
            </a:r>
            <a:r>
              <a:rPr lang="en-US" sz="800" dirty="0" smtClean="0"/>
              <a:t>  02 20 05.672     6.92e+10  </a:t>
            </a:r>
            <a:r>
              <a:rPr lang="en-US" sz="800" dirty="0"/>
              <a:t>1.68e+03   6.37   </a:t>
            </a:r>
            <a:r>
              <a:rPr lang="en-US" sz="800" dirty="0" smtClean="0"/>
              <a:t>6.98</a:t>
            </a:r>
            <a:endParaRPr lang="en-US" sz="800" dirty="0"/>
          </a:p>
          <a:p>
            <a:r>
              <a:rPr lang="en-US" sz="800" dirty="0"/>
              <a:t> </a:t>
            </a:r>
            <a:r>
              <a:rPr lang="en-US" sz="800" dirty="0" smtClean="0"/>
              <a:t>  02 20 06.676     7.24e+10  </a:t>
            </a:r>
            <a:r>
              <a:rPr lang="en-US" sz="800" dirty="0"/>
              <a:t>1.61e+03   6.39   </a:t>
            </a:r>
            <a:r>
              <a:rPr lang="en-US" sz="800" dirty="0" smtClean="0"/>
              <a:t>6.93</a:t>
            </a:r>
            <a:endParaRPr lang="en-US" sz="800" dirty="0"/>
          </a:p>
          <a:p>
            <a:r>
              <a:rPr lang="en-US" sz="800" dirty="0"/>
              <a:t> </a:t>
            </a:r>
            <a:r>
              <a:rPr lang="en-US" sz="800" dirty="0" smtClean="0"/>
              <a:t>  02 20 08.676     7.28e+10  </a:t>
            </a:r>
            <a:r>
              <a:rPr lang="en-US" sz="800" dirty="0"/>
              <a:t>1.55e+03   6.32   </a:t>
            </a:r>
            <a:r>
              <a:rPr lang="en-US" sz="800" dirty="0" smtClean="0"/>
              <a:t>6.86</a:t>
            </a:r>
            <a:endParaRPr lang="en-US" sz="800" dirty="0"/>
          </a:p>
          <a:p>
            <a:r>
              <a:rPr lang="en-US" sz="800" dirty="0"/>
              <a:t> </a:t>
            </a:r>
            <a:r>
              <a:rPr lang="en-US" sz="800" dirty="0" smtClean="0"/>
              <a:t>  02 20 09.680     7.20e+10  </a:t>
            </a:r>
            <a:r>
              <a:rPr lang="en-US" sz="800" dirty="0"/>
              <a:t>1.45e+03   6.42   </a:t>
            </a:r>
            <a:r>
              <a:rPr lang="en-US" sz="800" dirty="0" smtClean="0"/>
              <a:t>6.91</a:t>
            </a:r>
            <a:endParaRPr lang="en-US" sz="800" dirty="0"/>
          </a:p>
          <a:p>
            <a:r>
              <a:rPr lang="en-US" sz="800" dirty="0"/>
              <a:t> </a:t>
            </a:r>
            <a:r>
              <a:rPr lang="en-US" sz="800" dirty="0" smtClean="0"/>
              <a:t>  02 20 10.680     7.26e+10  </a:t>
            </a:r>
            <a:r>
              <a:rPr lang="en-US" sz="800" dirty="0"/>
              <a:t>1.56e+03   6.29   </a:t>
            </a:r>
            <a:r>
              <a:rPr lang="en-US" sz="800" dirty="0" smtClean="0"/>
              <a:t>6.88</a:t>
            </a:r>
            <a:endParaRPr lang="en-US" sz="800" dirty="0"/>
          </a:p>
          <a:p>
            <a:r>
              <a:rPr lang="en-US" sz="800" dirty="0"/>
              <a:t> </a:t>
            </a:r>
            <a:r>
              <a:rPr lang="en-US" sz="800" dirty="0" smtClean="0"/>
              <a:t>  02 </a:t>
            </a:r>
            <a:r>
              <a:rPr lang="en-US" sz="800" dirty="0"/>
              <a:t>20 </a:t>
            </a:r>
            <a:r>
              <a:rPr lang="en-US" sz="800" dirty="0" smtClean="0"/>
              <a:t>11.680     7.07e+10  </a:t>
            </a:r>
            <a:r>
              <a:rPr lang="en-US" sz="800" dirty="0"/>
              <a:t>1.74e+03   6.37   </a:t>
            </a:r>
            <a:r>
              <a:rPr lang="en-US" sz="800" dirty="0" smtClean="0"/>
              <a:t>7.03</a:t>
            </a:r>
          </a:p>
          <a:p>
            <a:r>
              <a:rPr lang="en-US" sz="800" dirty="0" smtClean="0"/>
              <a:t>--------------------------------------------------------------------</a:t>
            </a:r>
          </a:p>
        </p:txBody>
      </p:sp>
      <p:sp>
        <p:nvSpPr>
          <p:cNvPr id="8" name="TextBox 7"/>
          <p:cNvSpPr txBox="1"/>
          <p:nvPr/>
        </p:nvSpPr>
        <p:spPr>
          <a:xfrm>
            <a:off x="2914801" y="4295001"/>
            <a:ext cx="1676400" cy="276999"/>
          </a:xfrm>
          <a:prstGeom prst="rect">
            <a:avLst/>
          </a:prstGeom>
          <a:noFill/>
        </p:spPr>
        <p:txBody>
          <a:bodyPr wrap="square" rtlCol="0">
            <a:spAutoFit/>
          </a:bodyPr>
          <a:lstStyle/>
          <a:p>
            <a:pPr algn="r"/>
            <a:r>
              <a:rPr lang="en-US" sz="1200" dirty="0" smtClean="0"/>
              <a:t>[from </a:t>
            </a:r>
            <a:r>
              <a:rPr lang="en-US" sz="1200" i="1" dirty="0" err="1" smtClean="0"/>
              <a:t>Merlino</a:t>
            </a:r>
            <a:r>
              <a:rPr lang="en-US" sz="1200" dirty="0" smtClean="0"/>
              <a:t>, 2007]</a:t>
            </a:r>
            <a:endParaRPr lang="en-US" sz="1200" dirty="0"/>
          </a:p>
        </p:txBody>
      </p:sp>
      <p:sp>
        <p:nvSpPr>
          <p:cNvPr id="9" name="TextBox 8"/>
          <p:cNvSpPr txBox="1"/>
          <p:nvPr/>
        </p:nvSpPr>
        <p:spPr>
          <a:xfrm>
            <a:off x="5105400" y="2655649"/>
            <a:ext cx="914400" cy="707886"/>
          </a:xfrm>
          <a:prstGeom prst="rect">
            <a:avLst/>
          </a:prstGeom>
          <a:noFill/>
        </p:spPr>
        <p:txBody>
          <a:bodyPr wrap="square" rtlCol="0">
            <a:spAutoFit/>
          </a:bodyPr>
          <a:lstStyle/>
          <a:p>
            <a:pPr algn="ctr"/>
            <a:r>
              <a:rPr lang="en-US" sz="1600" dirty="0">
                <a:sym typeface="Symbol" panose="05050102010706020507" pitchFamily="18" charset="2"/>
              </a:rPr>
              <a:t></a:t>
            </a:r>
            <a:r>
              <a:rPr lang="en-US" sz="1600" dirty="0" smtClean="0"/>
              <a:t>I</a:t>
            </a:r>
            <a:r>
              <a:rPr lang="en-US" sz="1600" baseline="-25000" dirty="0" smtClean="0"/>
              <a:t>i</a:t>
            </a:r>
            <a:r>
              <a:rPr lang="en-US" sz="1600" dirty="0" smtClean="0"/>
              <a:t>(V)</a:t>
            </a:r>
            <a:r>
              <a:rPr lang="en-US" sz="1400" dirty="0" smtClean="0"/>
              <a:t>          </a:t>
            </a:r>
            <a:r>
              <a:rPr lang="en-US" sz="1200" dirty="0" smtClean="0"/>
              <a:t>ion collection</a:t>
            </a:r>
            <a:endParaRPr lang="en-US" sz="1200" dirty="0"/>
          </a:p>
        </p:txBody>
      </p:sp>
      <p:sp>
        <p:nvSpPr>
          <p:cNvPr id="10" name="TextBox 9"/>
          <p:cNvSpPr txBox="1"/>
          <p:nvPr/>
        </p:nvSpPr>
        <p:spPr>
          <a:xfrm>
            <a:off x="6781800" y="1524000"/>
            <a:ext cx="1600200" cy="646331"/>
          </a:xfrm>
          <a:prstGeom prst="rect">
            <a:avLst/>
          </a:prstGeom>
          <a:noFill/>
        </p:spPr>
        <p:txBody>
          <a:bodyPr wrap="square" rtlCol="0">
            <a:spAutoFit/>
          </a:bodyPr>
          <a:lstStyle/>
          <a:p>
            <a:pPr algn="ctr"/>
            <a:r>
              <a:rPr lang="en-US" sz="1600" dirty="0" err="1" smtClean="0"/>
              <a:t>I</a:t>
            </a:r>
            <a:r>
              <a:rPr lang="en-US" sz="1600" baseline="-25000" dirty="0" err="1" smtClean="0"/>
              <a:t>e</a:t>
            </a:r>
            <a:r>
              <a:rPr lang="en-US" sz="1600" dirty="0" smtClean="0"/>
              <a:t>(V)      </a:t>
            </a:r>
            <a:r>
              <a:rPr lang="en-US" dirty="0" smtClean="0"/>
              <a:t> </a:t>
            </a:r>
          </a:p>
          <a:p>
            <a:pPr algn="ctr"/>
            <a:r>
              <a:rPr lang="en-US" dirty="0" smtClean="0"/>
              <a:t>   </a:t>
            </a:r>
            <a:r>
              <a:rPr lang="en-US" sz="1200" dirty="0" smtClean="0"/>
              <a:t>electron collection</a:t>
            </a:r>
            <a:endParaRPr lang="en-US" sz="1200" dirty="0"/>
          </a:p>
        </p:txBody>
      </p:sp>
      <p:sp>
        <p:nvSpPr>
          <p:cNvPr id="11" name="TextBox 10"/>
          <p:cNvSpPr txBox="1"/>
          <p:nvPr/>
        </p:nvSpPr>
        <p:spPr>
          <a:xfrm>
            <a:off x="5105400" y="1752600"/>
            <a:ext cx="1295400" cy="461665"/>
          </a:xfrm>
          <a:prstGeom prst="rect">
            <a:avLst/>
          </a:prstGeom>
          <a:noFill/>
        </p:spPr>
        <p:txBody>
          <a:bodyPr wrap="square" rtlCol="0">
            <a:spAutoFit/>
          </a:bodyPr>
          <a:lstStyle/>
          <a:p>
            <a:pPr algn="ctr"/>
            <a:r>
              <a:rPr lang="en-US" sz="1200" dirty="0" smtClean="0"/>
              <a:t>electron retardation</a:t>
            </a:r>
            <a:endParaRPr lang="en-US" sz="1200" dirty="0"/>
          </a:p>
        </p:txBody>
      </p:sp>
      <p:sp>
        <p:nvSpPr>
          <p:cNvPr id="12" name="TextBox 11"/>
          <p:cNvSpPr txBox="1"/>
          <p:nvPr/>
        </p:nvSpPr>
        <p:spPr>
          <a:xfrm>
            <a:off x="5562600" y="4114800"/>
            <a:ext cx="2133600" cy="276999"/>
          </a:xfrm>
          <a:prstGeom prst="rect">
            <a:avLst/>
          </a:prstGeom>
          <a:noFill/>
        </p:spPr>
        <p:txBody>
          <a:bodyPr wrap="square" rtlCol="0">
            <a:spAutoFit/>
          </a:bodyPr>
          <a:lstStyle/>
          <a:p>
            <a:r>
              <a:rPr lang="en-US" sz="1200" dirty="0" err="1" smtClean="0"/>
              <a:t>Vfloat</a:t>
            </a:r>
            <a:r>
              <a:rPr lang="en-US" sz="1200" dirty="0" smtClean="0"/>
              <a:t>      </a:t>
            </a:r>
            <a:r>
              <a:rPr lang="en-US" sz="1200" dirty="0" err="1" smtClean="0"/>
              <a:t>Vspace</a:t>
            </a:r>
            <a:endParaRPr lang="en-US" sz="1200" dirty="0"/>
          </a:p>
        </p:txBody>
      </p:sp>
      <p:cxnSp>
        <p:nvCxnSpPr>
          <p:cNvPr id="14" name="Straight Connector 13"/>
          <p:cNvCxnSpPr/>
          <p:nvPr/>
        </p:nvCxnSpPr>
        <p:spPr>
          <a:xfrm>
            <a:off x="6108192" y="4191000"/>
            <a:ext cx="0" cy="457200"/>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172200" y="1536192"/>
            <a:ext cx="7009" cy="3124200"/>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800600"/>
            <a:ext cx="2722398" cy="185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5" name="TextBox 14"/>
          <p:cNvSpPr txBox="1"/>
          <p:nvPr/>
        </p:nvSpPr>
        <p:spPr>
          <a:xfrm>
            <a:off x="1604507" y="4800600"/>
            <a:ext cx="1443494" cy="400110"/>
          </a:xfrm>
          <a:prstGeom prst="rect">
            <a:avLst/>
          </a:prstGeom>
          <a:noFill/>
        </p:spPr>
        <p:txBody>
          <a:bodyPr wrap="square" rtlCol="0">
            <a:spAutoFit/>
          </a:bodyPr>
          <a:lstStyle/>
          <a:p>
            <a:pPr algn="r"/>
            <a:r>
              <a:rPr lang="en-US" sz="1000" dirty="0" smtClean="0">
                <a:solidFill>
                  <a:srgbClr val="FFFF00"/>
                </a:solidFill>
              </a:rPr>
              <a:t>Floating Potential Measurement Unit</a:t>
            </a:r>
            <a:endParaRPr lang="en-US" sz="1000" dirty="0">
              <a:solidFill>
                <a:srgbClr val="FFFF00"/>
              </a:solidFill>
            </a:endParaRPr>
          </a:p>
        </p:txBody>
      </p:sp>
      <p:pic>
        <p:nvPicPr>
          <p:cNvPr id="16" name="Picture 15"/>
          <p:cNvPicPr>
            <a:picLocks noChangeAspect="1"/>
          </p:cNvPicPr>
          <p:nvPr/>
        </p:nvPicPr>
        <p:blipFill>
          <a:blip r:embed="rId5"/>
          <a:stretch>
            <a:fillRect/>
          </a:stretch>
        </p:blipFill>
        <p:spPr>
          <a:xfrm>
            <a:off x="3280323" y="4975988"/>
            <a:ext cx="2898302" cy="1661177"/>
          </a:xfrm>
          <a:prstGeom prst="rect">
            <a:avLst/>
          </a:prstGeom>
        </p:spPr>
      </p:pic>
      <p:sp>
        <p:nvSpPr>
          <p:cNvPr id="23" name="TextBox 22"/>
          <p:cNvSpPr txBox="1"/>
          <p:nvPr/>
        </p:nvSpPr>
        <p:spPr>
          <a:xfrm>
            <a:off x="3497592" y="5911665"/>
            <a:ext cx="791851" cy="369332"/>
          </a:xfrm>
          <a:prstGeom prst="rect">
            <a:avLst/>
          </a:prstGeom>
          <a:noFill/>
        </p:spPr>
        <p:txBody>
          <a:bodyPr wrap="square" rtlCol="0">
            <a:spAutoFit/>
          </a:bodyPr>
          <a:lstStyle/>
          <a:p>
            <a:r>
              <a:rPr lang="en-US" dirty="0" smtClean="0"/>
              <a:t>0.8 m</a:t>
            </a:r>
            <a:endParaRPr lang="en-US" dirty="0"/>
          </a:p>
        </p:txBody>
      </p:sp>
      <p:cxnSp>
        <p:nvCxnSpPr>
          <p:cNvPr id="26" name="Straight Arrow Connector 25"/>
          <p:cNvCxnSpPr/>
          <p:nvPr/>
        </p:nvCxnSpPr>
        <p:spPr>
          <a:xfrm>
            <a:off x="3280323" y="5521424"/>
            <a:ext cx="2163714" cy="1061633"/>
          </a:xfrm>
          <a:prstGeom prst="straightConnector1">
            <a:avLst/>
          </a:prstGeom>
          <a:ln>
            <a:solidFill>
              <a:schemeClr val="tx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0" name="Picture 2" descr="http://mwalker.gatech.edu/hpepl/wp-content/uploads/2012/04/Lang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1750" y="5050882"/>
            <a:ext cx="2152499" cy="14222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781800" y="6492875"/>
            <a:ext cx="2133600" cy="365125"/>
          </a:xfrm>
        </p:spPr>
        <p:txBody>
          <a:bodyPr/>
          <a:lstStyle/>
          <a:p>
            <a:fld id="{FF377241-8BA3-4F14-927D-92CB37E31140}" type="slidenum">
              <a:rPr lang="en-US" smtClean="0"/>
              <a:pPr/>
              <a:t>27</a:t>
            </a:fld>
            <a:endParaRPr lang="en-US" dirty="0"/>
          </a:p>
        </p:txBody>
      </p:sp>
      <p:pic>
        <p:nvPicPr>
          <p:cNvPr id="5" name="Picture 4" descr="Minow_formula.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524170"/>
            <a:ext cx="3897030" cy="1819230"/>
          </a:xfrm>
          <a:prstGeom prst="rect">
            <a:avLst/>
          </a:prstGeom>
        </p:spPr>
      </p:pic>
    </p:spTree>
    <p:extLst>
      <p:ext uri="{BB962C8B-B14F-4D97-AF65-F5344CB8AC3E}">
        <p14:creationId xmlns:p14="http://schemas.microsoft.com/office/powerpoint/2010/main" val="3323641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zminow\Dminow\AAA_papers\2013_Space_Weather_Week\FPMU_plots\aaaSWW_15July2013.tif"/>
          <p:cNvPicPr>
            <a:picLocks noChangeAspect="1" noChangeArrowheads="1"/>
          </p:cNvPicPr>
          <p:nvPr/>
        </p:nvPicPr>
        <p:blipFill>
          <a:blip r:embed="rId3" cstate="print"/>
          <a:srcRect/>
          <a:stretch>
            <a:fillRect/>
          </a:stretch>
        </p:blipFill>
        <p:spPr bwMode="auto">
          <a:xfrm>
            <a:off x="228600" y="915671"/>
            <a:ext cx="8534400" cy="5440680"/>
          </a:xfrm>
          <a:prstGeom prst="rect">
            <a:avLst/>
          </a:prstGeom>
          <a:noFill/>
        </p:spPr>
      </p:pic>
      <p:sp>
        <p:nvSpPr>
          <p:cNvPr id="2" name="Title 1"/>
          <p:cNvSpPr>
            <a:spLocks noGrp="1"/>
          </p:cNvSpPr>
          <p:nvPr>
            <p:ph type="title"/>
          </p:nvPr>
        </p:nvSpPr>
        <p:spPr>
          <a:xfrm>
            <a:off x="457200" y="0"/>
            <a:ext cx="8229600" cy="685800"/>
          </a:xfrm>
        </p:spPr>
        <p:txBody>
          <a:bodyPr>
            <a:normAutofit/>
          </a:bodyPr>
          <a:lstStyle/>
          <a:p>
            <a:r>
              <a:rPr lang="en-US" sz="2800" dirty="0" smtClean="0"/>
              <a:t>International Space Station:  15 July 2012</a:t>
            </a:r>
            <a:endParaRPr lang="en-US" sz="2800" dirty="0"/>
          </a:p>
        </p:txBody>
      </p:sp>
      <p:grpSp>
        <p:nvGrpSpPr>
          <p:cNvPr id="3" name="Group 12"/>
          <p:cNvGrpSpPr/>
          <p:nvPr/>
        </p:nvGrpSpPr>
        <p:grpSpPr>
          <a:xfrm>
            <a:off x="1447800" y="5943600"/>
            <a:ext cx="2895600" cy="307777"/>
            <a:chOff x="1295400" y="5791200"/>
            <a:chExt cx="2895600" cy="307777"/>
          </a:xfrm>
        </p:grpSpPr>
        <p:cxnSp>
          <p:nvCxnSpPr>
            <p:cNvPr id="14" name="Straight Connector 13"/>
            <p:cNvCxnSpPr/>
            <p:nvPr/>
          </p:nvCxnSpPr>
          <p:spPr>
            <a:xfrm>
              <a:off x="1828800" y="5961888"/>
              <a:ext cx="990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95400" y="5791200"/>
              <a:ext cx="2895600" cy="307777"/>
            </a:xfrm>
            <a:prstGeom prst="rect">
              <a:avLst/>
            </a:prstGeom>
            <a:noFill/>
          </p:spPr>
          <p:txBody>
            <a:bodyPr wrap="square" rtlCol="0">
              <a:spAutoFit/>
            </a:bodyPr>
            <a:lstStyle/>
            <a:p>
              <a:r>
                <a:rPr lang="en-US" sz="1400" b="1" dirty="0" err="1" smtClean="0">
                  <a:solidFill>
                    <a:srgbClr val="FF0000"/>
                  </a:solidFill>
                </a:rPr>
                <a:t>mlat</a:t>
              </a:r>
              <a:endParaRPr lang="en-US" sz="1400" b="1" dirty="0">
                <a:solidFill>
                  <a:srgbClr val="FF0000"/>
                </a:solidFill>
              </a:endParaRPr>
            </a:p>
          </p:txBody>
        </p:sp>
      </p:grpSp>
      <p:sp>
        <p:nvSpPr>
          <p:cNvPr id="4" name="TextBox 3"/>
          <p:cNvSpPr txBox="1"/>
          <p:nvPr/>
        </p:nvSpPr>
        <p:spPr>
          <a:xfrm>
            <a:off x="609600" y="915671"/>
            <a:ext cx="8077200" cy="369332"/>
          </a:xfrm>
          <a:prstGeom prst="rect">
            <a:avLst/>
          </a:prstGeom>
          <a:noFill/>
        </p:spPr>
        <p:txBody>
          <a:bodyPr wrap="square" rtlCol="0">
            <a:spAutoFit/>
          </a:bodyPr>
          <a:lstStyle/>
          <a:p>
            <a:r>
              <a:rPr lang="en-US" dirty="0" smtClean="0"/>
              <a:t>Potential variations due to (a) </a:t>
            </a:r>
            <a:r>
              <a:rPr lang="en-US" dirty="0" err="1" smtClean="0"/>
              <a:t>vxB.L</a:t>
            </a:r>
            <a:r>
              <a:rPr lang="en-US" dirty="0" smtClean="0"/>
              <a:t>  (b)  eclipse exit solar array (c) auroral charging</a:t>
            </a:r>
            <a:endParaRPr lang="en-US" dirty="0"/>
          </a:p>
        </p:txBody>
      </p:sp>
      <p:sp>
        <p:nvSpPr>
          <p:cNvPr id="6" name="Slide Number Placeholder 5"/>
          <p:cNvSpPr>
            <a:spLocks noGrp="1"/>
          </p:cNvSpPr>
          <p:nvPr>
            <p:ph type="sldNum" sz="quarter" idx="12"/>
          </p:nvPr>
        </p:nvSpPr>
        <p:spPr/>
        <p:txBody>
          <a:bodyPr/>
          <a:lstStyle/>
          <a:p>
            <a:fld id="{FF377241-8BA3-4F14-927D-92CB37E31140}" type="slidenum">
              <a:rPr lang="en-US" smtClean="0"/>
              <a:pPr/>
              <a:t>28</a:t>
            </a:fld>
            <a:endParaRPr lang="en-US"/>
          </a:p>
        </p:txBody>
      </p:sp>
    </p:spTree>
    <p:extLst>
      <p:ext uri="{BB962C8B-B14F-4D97-AF65-F5344CB8AC3E}">
        <p14:creationId xmlns:p14="http://schemas.microsoft.com/office/powerpoint/2010/main" val="15482942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dirty="0" smtClean="0"/>
              <a:t>Internal (Deep Dielectric) Charging</a:t>
            </a:r>
            <a:endParaRPr lang="en-US" sz="2800" dirty="0"/>
          </a:p>
        </p:txBody>
      </p:sp>
      <p:sp>
        <p:nvSpPr>
          <p:cNvPr id="3" name="Content Placeholder 2"/>
          <p:cNvSpPr>
            <a:spLocks noGrp="1"/>
          </p:cNvSpPr>
          <p:nvPr>
            <p:ph idx="1"/>
          </p:nvPr>
        </p:nvSpPr>
        <p:spPr>
          <a:xfrm>
            <a:off x="152400" y="838200"/>
            <a:ext cx="5105400" cy="6019800"/>
          </a:xfrm>
        </p:spPr>
        <p:txBody>
          <a:bodyPr>
            <a:normAutofit/>
          </a:bodyPr>
          <a:lstStyle/>
          <a:p>
            <a:pPr marL="457200" indent="-457200">
              <a:buNone/>
            </a:pPr>
            <a:endParaRPr lang="en-US" sz="1700" dirty="0" smtClean="0"/>
          </a:p>
          <a:p>
            <a:pPr marL="457200" indent="-457200"/>
            <a:r>
              <a:rPr lang="en-US" sz="1700" dirty="0" smtClean="0"/>
              <a:t>High energy (&gt;100 </a:t>
            </a:r>
            <a:r>
              <a:rPr lang="en-US" sz="1700" dirty="0" err="1" smtClean="0"/>
              <a:t>keV</a:t>
            </a:r>
            <a:r>
              <a:rPr lang="en-US" sz="1700" dirty="0" smtClean="0"/>
              <a:t>) electrons penetrate spacecraft walls and accumulate in dielectrics or isolated conductors</a:t>
            </a:r>
          </a:p>
          <a:p>
            <a:pPr marL="457200" indent="-457200"/>
            <a:endParaRPr lang="en-US" sz="1000" dirty="0" smtClean="0"/>
          </a:p>
          <a:p>
            <a:pPr marL="457200" indent="-457200"/>
            <a:r>
              <a:rPr lang="en-US" sz="1700" dirty="0" smtClean="0"/>
              <a:t>Threat environment is energetic electrons with sufficient flux to charge circuit boards, cable insulation, and ungrounded metal faster than charge can dissipate </a:t>
            </a:r>
          </a:p>
          <a:p>
            <a:pPr marL="457200" indent="-457200"/>
            <a:endParaRPr lang="en-US" sz="1000" dirty="0" smtClean="0"/>
          </a:p>
          <a:p>
            <a:pPr marL="457200" indent="-457200"/>
            <a:r>
              <a:rPr lang="en-US" sz="1700" dirty="0" smtClean="0"/>
              <a:t>Accumulating charge density generates electric fields in excess of breakdown strength resulting in electrostatic discharge</a:t>
            </a:r>
          </a:p>
          <a:p>
            <a:pPr marL="457200" indent="-457200"/>
            <a:endParaRPr lang="en-US" sz="1000" dirty="0" smtClean="0"/>
          </a:p>
          <a:p>
            <a:pPr marL="457200" indent="-457200"/>
            <a:r>
              <a:rPr lang="en-US" sz="1700" dirty="0" smtClean="0"/>
              <a:t>System impact is material damage, discharge currents inside of spacecraft Faraday cage on or near critical circuitry, and RF noise </a:t>
            </a:r>
          </a:p>
          <a:p>
            <a:pPr marL="457200" indent="-457200">
              <a:buNone/>
            </a:pPr>
            <a:endParaRPr lang="en-US" sz="1700" dirty="0"/>
          </a:p>
          <a:p>
            <a:pPr marL="457200" indent="-457200">
              <a:buNone/>
            </a:pPr>
            <a:endParaRPr lang="en-US" sz="1700" dirty="0" smtClean="0"/>
          </a:p>
          <a:p>
            <a:pPr marL="457200" indent="-457200" algn="ctr">
              <a:buNone/>
            </a:pPr>
            <a:endParaRPr lang="en-US" sz="2000" dirty="0" smtClean="0"/>
          </a:p>
          <a:p>
            <a:pPr marL="457200" indent="-457200">
              <a:buNone/>
            </a:pPr>
            <a:endParaRPr lang="en-US" sz="2000" dirty="0" smtClean="0"/>
          </a:p>
          <a:p>
            <a:pPr marL="457200" indent="-457200">
              <a:buNone/>
            </a:pPr>
            <a:endParaRPr lang="en-US" sz="2000" dirty="0" smtClean="0"/>
          </a:p>
          <a:p>
            <a:pPr marL="857250" lvl="1" indent="-457200">
              <a:buNone/>
            </a:pPr>
            <a:endParaRPr lang="en-US" sz="1200" dirty="0" smtClean="0"/>
          </a:p>
          <a:p>
            <a:pPr>
              <a:spcBef>
                <a:spcPts val="0"/>
              </a:spcBef>
            </a:pPr>
            <a:endParaRPr lang="en-US" sz="2000" dirty="0"/>
          </a:p>
        </p:txBody>
      </p:sp>
      <p:pic>
        <p:nvPicPr>
          <p:cNvPr id="1026" name="Picture 2" descr="Horizontal1a"/>
          <p:cNvPicPr>
            <a:picLocks noChangeAspect="1" noChangeArrowheads="1"/>
          </p:cNvPicPr>
          <p:nvPr/>
        </p:nvPicPr>
        <p:blipFill>
          <a:blip r:embed="rId3" cstate="print"/>
          <a:srcRect r="5000"/>
          <a:stretch>
            <a:fillRect/>
          </a:stretch>
        </p:blipFill>
        <p:spPr bwMode="auto">
          <a:xfrm rot="5400000">
            <a:off x="4587129" y="1568280"/>
            <a:ext cx="4998941" cy="3352800"/>
          </a:xfrm>
          <a:prstGeom prst="rect">
            <a:avLst/>
          </a:prstGeom>
          <a:noFill/>
          <a:ln w="9525">
            <a:noFill/>
            <a:miter lim="800000"/>
            <a:headEnd/>
            <a:tailEnd/>
          </a:ln>
        </p:spPr>
      </p:pic>
      <p:sp>
        <p:nvSpPr>
          <p:cNvPr id="6" name="TextBox 5"/>
          <p:cNvSpPr txBox="1"/>
          <p:nvPr/>
        </p:nvSpPr>
        <p:spPr>
          <a:xfrm>
            <a:off x="5105400" y="5791200"/>
            <a:ext cx="4038600" cy="307777"/>
          </a:xfrm>
          <a:prstGeom prst="rect">
            <a:avLst/>
          </a:prstGeom>
          <a:noFill/>
        </p:spPr>
        <p:txBody>
          <a:bodyPr wrap="square" rtlCol="0">
            <a:spAutoFit/>
          </a:bodyPr>
          <a:lstStyle/>
          <a:p>
            <a:pPr algn="ctr">
              <a:buNone/>
            </a:pPr>
            <a:r>
              <a:rPr lang="en-US" sz="1400" dirty="0" smtClean="0"/>
              <a:t>PMMA (acrylic) charged by ~2 to 5 </a:t>
            </a:r>
            <a:r>
              <a:rPr lang="en-US" sz="1400" dirty="0" err="1" smtClean="0"/>
              <a:t>MeV</a:t>
            </a:r>
            <a:r>
              <a:rPr lang="en-US" sz="1400" dirty="0" smtClean="0"/>
              <a:t> electrons</a:t>
            </a:r>
            <a:endParaRPr lang="en-US" sz="1400" dirty="0"/>
          </a:p>
        </p:txBody>
      </p:sp>
      <p:sp>
        <p:nvSpPr>
          <p:cNvPr id="4" name="Slide Number Placeholder 3"/>
          <p:cNvSpPr>
            <a:spLocks noGrp="1"/>
          </p:cNvSpPr>
          <p:nvPr>
            <p:ph type="sldNum" sz="quarter" idx="12"/>
          </p:nvPr>
        </p:nvSpPr>
        <p:spPr/>
        <p:txBody>
          <a:bodyPr/>
          <a:lstStyle/>
          <a:p>
            <a:fld id="{FF377241-8BA3-4F14-927D-92CB37E31140}" type="slidenum">
              <a:rPr lang="en-US" smtClean="0"/>
              <a:pPr/>
              <a:t>29</a:t>
            </a:fld>
            <a:endParaRPr lang="en-US"/>
          </a:p>
        </p:txBody>
      </p:sp>
      <p:sp>
        <p:nvSpPr>
          <p:cNvPr id="5" name="TextBox 4"/>
          <p:cNvSpPr txBox="1"/>
          <p:nvPr/>
        </p:nvSpPr>
        <p:spPr>
          <a:xfrm>
            <a:off x="6553200" y="5318840"/>
            <a:ext cx="1219200" cy="369332"/>
          </a:xfrm>
          <a:prstGeom prst="rect">
            <a:avLst/>
          </a:prstGeom>
          <a:noFill/>
        </p:spPr>
        <p:txBody>
          <a:bodyPr wrap="square" rtlCol="0">
            <a:spAutoFit/>
          </a:bodyPr>
          <a:lstStyle/>
          <a:p>
            <a:r>
              <a:rPr lang="en-US" dirty="0" smtClean="0"/>
              <a:t>inches</a:t>
            </a:r>
            <a:endParaRPr lang="en-US" dirty="0"/>
          </a:p>
        </p:txBody>
      </p:sp>
    </p:spTree>
    <p:extLst>
      <p:ext uri="{BB962C8B-B14F-4D97-AF65-F5344CB8AC3E}">
        <p14:creationId xmlns:p14="http://schemas.microsoft.com/office/powerpoint/2010/main" val="13698314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Environment Effects</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381000" y="838200"/>
            <a:ext cx="8534400" cy="5671647"/>
          </a:xfrm>
          <a:prstGeom prst="rect">
            <a:avLst/>
          </a:prstGeom>
        </p:spPr>
      </p:pic>
      <p:sp>
        <p:nvSpPr>
          <p:cNvPr id="6" name="TextBox 5"/>
          <p:cNvSpPr txBox="1"/>
          <p:nvPr/>
        </p:nvSpPr>
        <p:spPr>
          <a:xfrm>
            <a:off x="6562859" y="6420533"/>
            <a:ext cx="1752600" cy="369332"/>
          </a:xfrm>
          <a:prstGeom prst="rect">
            <a:avLst/>
          </a:prstGeom>
          <a:noFill/>
        </p:spPr>
        <p:txBody>
          <a:bodyPr wrap="square" rtlCol="0">
            <a:spAutoFit/>
          </a:bodyPr>
          <a:lstStyle/>
          <a:p>
            <a:pPr algn="r"/>
            <a:r>
              <a:rPr lang="en-US" dirty="0" smtClean="0"/>
              <a:t>NASA CCMC</a:t>
            </a:r>
            <a:endParaRPr lang="en-US" dirty="0"/>
          </a:p>
        </p:txBody>
      </p:sp>
      <p:sp>
        <p:nvSpPr>
          <p:cNvPr id="7" name="Slide Number Placeholder 6"/>
          <p:cNvSpPr>
            <a:spLocks noGrp="1"/>
          </p:cNvSpPr>
          <p:nvPr>
            <p:ph type="sldNum" sz="quarter" idx="12"/>
          </p:nvPr>
        </p:nvSpPr>
        <p:spPr/>
        <p:txBody>
          <a:bodyPr/>
          <a:lstStyle/>
          <a:p>
            <a:fld id="{FF377241-8BA3-4F14-927D-92CB37E31140}" type="slidenum">
              <a:rPr lang="en-US" smtClean="0"/>
              <a:pPr/>
              <a:t>3</a:t>
            </a:fld>
            <a:endParaRPr lang="en-US"/>
          </a:p>
        </p:txBody>
      </p:sp>
    </p:spTree>
    <p:extLst>
      <p:ext uri="{BB962C8B-B14F-4D97-AF65-F5344CB8AC3E}">
        <p14:creationId xmlns:p14="http://schemas.microsoft.com/office/powerpoint/2010/main" val="13185224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685800"/>
          </a:xfrm>
        </p:spPr>
        <p:txBody>
          <a:bodyPr>
            <a:normAutofit/>
          </a:bodyPr>
          <a:lstStyle/>
          <a:p>
            <a:r>
              <a:rPr lang="en-US" sz="2800" dirty="0" smtClean="0"/>
              <a:t>GOES Solar Cycle 21 Internal Charging Anomalies (GEO)</a:t>
            </a:r>
            <a:endParaRPr lang="en-US" sz="2800" dirty="0"/>
          </a:p>
        </p:txBody>
      </p:sp>
      <p:sp>
        <p:nvSpPr>
          <p:cNvPr id="3" name="Content Placeholder 2"/>
          <p:cNvSpPr>
            <a:spLocks noGrp="1"/>
          </p:cNvSpPr>
          <p:nvPr>
            <p:ph idx="1"/>
          </p:nvPr>
        </p:nvSpPr>
        <p:spPr>
          <a:xfrm>
            <a:off x="457200" y="4876800"/>
            <a:ext cx="8229600" cy="1828800"/>
          </a:xfrm>
        </p:spPr>
        <p:txBody>
          <a:bodyPr>
            <a:normAutofit fontScale="85000" lnSpcReduction="10000"/>
          </a:bodyPr>
          <a:lstStyle/>
          <a:p>
            <a:pPr>
              <a:buNone/>
            </a:pPr>
            <a:r>
              <a:rPr lang="en-US" sz="1800" dirty="0" smtClean="0">
                <a:sym typeface="Symbol"/>
              </a:rPr>
              <a:t>Black:		GOES phantom commands</a:t>
            </a:r>
            <a:endParaRPr lang="en-US" sz="1800" dirty="0" smtClean="0"/>
          </a:p>
          <a:p>
            <a:pPr>
              <a:buNone/>
            </a:pPr>
            <a:endParaRPr lang="en-US" sz="1800" dirty="0" smtClean="0"/>
          </a:p>
          <a:p>
            <a:pPr>
              <a:buNone/>
            </a:pPr>
            <a:r>
              <a:rPr lang="en-US" sz="1800" dirty="0" smtClean="0"/>
              <a:t> 		</a:t>
            </a:r>
            <a:r>
              <a:rPr lang="en-US" sz="1800" b="1" dirty="0" smtClean="0"/>
              <a:t>               2-day </a:t>
            </a:r>
            <a:r>
              <a:rPr lang="en-US" sz="1800" b="1" dirty="0" err="1" smtClean="0"/>
              <a:t>fluence</a:t>
            </a:r>
            <a:r>
              <a:rPr lang="en-US" sz="1800" b="1" dirty="0" smtClean="0"/>
              <a:t> (F2) &gt; 2 </a:t>
            </a:r>
            <a:r>
              <a:rPr lang="en-US" sz="1800" b="1" dirty="0" err="1" smtClean="0"/>
              <a:t>MeV</a:t>
            </a:r>
            <a:r>
              <a:rPr lang="en-US" sz="1800" b="1" dirty="0" smtClean="0"/>
              <a:t> electrons  </a:t>
            </a:r>
          </a:p>
          <a:p>
            <a:pPr>
              <a:buNone/>
            </a:pPr>
            <a:r>
              <a:rPr lang="en-US" sz="1800" dirty="0" smtClean="0"/>
              <a:t>Red:		F2  </a:t>
            </a:r>
            <a:r>
              <a:rPr lang="en-US" sz="1800" dirty="0" smtClean="0">
                <a:sym typeface="Symbol"/>
              </a:rPr>
              <a:t> 10</a:t>
            </a:r>
            <a:r>
              <a:rPr lang="en-US" sz="1800" baseline="30000" dirty="0" smtClean="0">
                <a:sym typeface="Symbol"/>
              </a:rPr>
              <a:t>9</a:t>
            </a:r>
            <a:r>
              <a:rPr lang="en-US" sz="1800" dirty="0" smtClean="0">
                <a:sym typeface="Symbol"/>
              </a:rPr>
              <a:t> e</a:t>
            </a:r>
            <a:r>
              <a:rPr lang="en-US" sz="1800" baseline="30000" dirty="0" smtClean="0">
                <a:sym typeface="Symbol"/>
              </a:rPr>
              <a:t>-</a:t>
            </a:r>
            <a:r>
              <a:rPr lang="en-US" sz="1800" dirty="0" smtClean="0">
                <a:sym typeface="Symbol"/>
              </a:rPr>
              <a:t>/cm</a:t>
            </a:r>
            <a:r>
              <a:rPr lang="en-US" sz="1800" baseline="30000" dirty="0" smtClean="0">
                <a:sym typeface="Symbol"/>
              </a:rPr>
              <a:t>2</a:t>
            </a:r>
            <a:r>
              <a:rPr lang="en-US" sz="1800" dirty="0" smtClean="0">
                <a:sym typeface="Symbol"/>
              </a:rPr>
              <a:t>-sr</a:t>
            </a:r>
          </a:p>
          <a:p>
            <a:pPr>
              <a:buNone/>
            </a:pPr>
            <a:r>
              <a:rPr lang="en-US" sz="1800" dirty="0" smtClean="0">
                <a:sym typeface="Symbol"/>
              </a:rPr>
              <a:t>Amber:	10</a:t>
            </a:r>
            <a:r>
              <a:rPr lang="en-US" sz="1800" baseline="30000" dirty="0" smtClean="0">
                <a:sym typeface="Symbol"/>
              </a:rPr>
              <a:t>9</a:t>
            </a:r>
            <a:r>
              <a:rPr lang="en-US" sz="1800" dirty="0" smtClean="0">
                <a:sym typeface="Symbol"/>
              </a:rPr>
              <a:t>   &gt;  F2   10</a:t>
            </a:r>
            <a:r>
              <a:rPr lang="en-US" sz="1800" baseline="30000" dirty="0" smtClean="0">
                <a:sym typeface="Symbol"/>
              </a:rPr>
              <a:t>8</a:t>
            </a:r>
            <a:r>
              <a:rPr lang="en-US" sz="1800" dirty="0" smtClean="0">
                <a:sym typeface="Symbol"/>
              </a:rPr>
              <a:t> e</a:t>
            </a:r>
            <a:r>
              <a:rPr lang="en-US" sz="1800" baseline="30000" dirty="0" smtClean="0">
                <a:sym typeface="Symbol"/>
              </a:rPr>
              <a:t>- </a:t>
            </a:r>
            <a:r>
              <a:rPr lang="en-US" sz="1800" dirty="0" smtClean="0">
                <a:sym typeface="Symbol"/>
              </a:rPr>
              <a:t>/cm</a:t>
            </a:r>
            <a:r>
              <a:rPr lang="en-US" sz="1800" baseline="30000" dirty="0" smtClean="0">
                <a:sym typeface="Symbol"/>
              </a:rPr>
              <a:t>2</a:t>
            </a:r>
            <a:r>
              <a:rPr lang="en-US" sz="1800" dirty="0" smtClean="0">
                <a:sym typeface="Symbol"/>
              </a:rPr>
              <a:t>-sr</a:t>
            </a:r>
          </a:p>
          <a:p>
            <a:pPr>
              <a:buNone/>
            </a:pPr>
            <a:r>
              <a:rPr lang="en-US" sz="1800" dirty="0" smtClean="0">
                <a:sym typeface="Symbol"/>
              </a:rPr>
              <a:t>Green:		F2  &lt; 10</a:t>
            </a:r>
            <a:r>
              <a:rPr lang="en-US" sz="1800" baseline="30000" dirty="0" smtClean="0">
                <a:sym typeface="Symbol"/>
              </a:rPr>
              <a:t>8</a:t>
            </a:r>
            <a:r>
              <a:rPr lang="en-US" sz="1800" dirty="0" smtClean="0">
                <a:sym typeface="Symbol"/>
              </a:rPr>
              <a:t> e</a:t>
            </a:r>
            <a:r>
              <a:rPr lang="en-US" sz="1800" baseline="30000" dirty="0" smtClean="0">
                <a:sym typeface="Symbol"/>
              </a:rPr>
              <a:t>- </a:t>
            </a:r>
            <a:r>
              <a:rPr lang="en-US" sz="1800" dirty="0" smtClean="0">
                <a:sym typeface="Symbol"/>
              </a:rPr>
              <a:t>/cm</a:t>
            </a:r>
            <a:r>
              <a:rPr lang="en-US" sz="1800" baseline="30000" dirty="0" smtClean="0">
                <a:sym typeface="Symbol"/>
              </a:rPr>
              <a:t>2</a:t>
            </a:r>
            <a:r>
              <a:rPr lang="en-US" sz="1800" dirty="0" smtClean="0">
                <a:sym typeface="Symbol"/>
              </a:rPr>
              <a:t>-sr</a:t>
            </a:r>
          </a:p>
          <a:p>
            <a:pPr>
              <a:buNone/>
            </a:pPr>
            <a:r>
              <a:rPr lang="en-US" sz="1800" dirty="0" smtClean="0">
                <a:sym typeface="Symbol"/>
              </a:rPr>
              <a:t>White:		no data</a:t>
            </a:r>
          </a:p>
        </p:txBody>
      </p:sp>
      <p:pic>
        <p:nvPicPr>
          <p:cNvPr id="2050" name="Picture 2"/>
          <p:cNvPicPr>
            <a:picLocks noChangeAspect="1" noChangeArrowheads="1"/>
          </p:cNvPicPr>
          <p:nvPr/>
        </p:nvPicPr>
        <p:blipFill>
          <a:blip r:embed="rId3" cstate="print"/>
          <a:srcRect l="3542" t="1479" r="5314" b="1479"/>
          <a:stretch>
            <a:fillRect/>
          </a:stretch>
        </p:blipFill>
        <p:spPr bwMode="auto">
          <a:xfrm rot="16200000">
            <a:off x="2743200" y="-1371601"/>
            <a:ext cx="3886199" cy="8610601"/>
          </a:xfrm>
          <a:prstGeom prst="rect">
            <a:avLst/>
          </a:prstGeom>
          <a:noFill/>
          <a:ln w="9525">
            <a:noFill/>
            <a:miter lim="800000"/>
            <a:headEnd/>
            <a:tailEnd/>
          </a:ln>
        </p:spPr>
      </p:pic>
      <p:sp>
        <p:nvSpPr>
          <p:cNvPr id="6" name="TextBox 5"/>
          <p:cNvSpPr txBox="1"/>
          <p:nvPr/>
        </p:nvSpPr>
        <p:spPr>
          <a:xfrm>
            <a:off x="2514600" y="971490"/>
            <a:ext cx="3200400" cy="400110"/>
          </a:xfrm>
          <a:prstGeom prst="rect">
            <a:avLst/>
          </a:prstGeom>
          <a:noFill/>
        </p:spPr>
        <p:txBody>
          <a:bodyPr wrap="square" rtlCol="0">
            <a:spAutoFit/>
          </a:bodyPr>
          <a:lstStyle/>
          <a:p>
            <a:pPr>
              <a:buNone/>
            </a:pPr>
            <a:r>
              <a:rPr lang="en-US" sz="2000" dirty="0" smtClean="0"/>
              <a:t>smoothed sunspot number</a:t>
            </a:r>
            <a:endParaRPr lang="en-US" sz="2000" dirty="0"/>
          </a:p>
        </p:txBody>
      </p:sp>
      <p:sp>
        <p:nvSpPr>
          <p:cNvPr id="7" name="TextBox 6"/>
          <p:cNvSpPr txBox="1"/>
          <p:nvPr/>
        </p:nvSpPr>
        <p:spPr>
          <a:xfrm>
            <a:off x="6172200" y="4980801"/>
            <a:ext cx="2743200" cy="307777"/>
          </a:xfrm>
          <a:prstGeom prst="rect">
            <a:avLst/>
          </a:prstGeom>
          <a:noFill/>
        </p:spPr>
        <p:txBody>
          <a:bodyPr wrap="square" rtlCol="0">
            <a:spAutoFit/>
          </a:bodyPr>
          <a:lstStyle/>
          <a:p>
            <a:pPr>
              <a:buNone/>
            </a:pPr>
            <a:r>
              <a:rPr lang="en-US" sz="1400" dirty="0" smtClean="0"/>
              <a:t>[adapted from </a:t>
            </a:r>
            <a:r>
              <a:rPr lang="en-US" sz="1400" i="1" dirty="0" smtClean="0"/>
              <a:t>Wrenn et al. </a:t>
            </a:r>
            <a:r>
              <a:rPr lang="en-US" sz="1400" dirty="0" smtClean="0"/>
              <a:t>2002 ]</a:t>
            </a:r>
            <a:endParaRPr lang="en-US" sz="1400" dirty="0"/>
          </a:p>
        </p:txBody>
      </p:sp>
      <p:sp>
        <p:nvSpPr>
          <p:cNvPr id="8" name="TextBox 7"/>
          <p:cNvSpPr txBox="1"/>
          <p:nvPr/>
        </p:nvSpPr>
        <p:spPr>
          <a:xfrm rot="16200000">
            <a:off x="-1347400" y="2795200"/>
            <a:ext cx="3276600" cy="276999"/>
          </a:xfrm>
          <a:prstGeom prst="rect">
            <a:avLst/>
          </a:prstGeom>
          <a:noFill/>
        </p:spPr>
        <p:txBody>
          <a:bodyPr wrap="square" rtlCol="0">
            <a:spAutoFit/>
          </a:bodyPr>
          <a:lstStyle/>
          <a:p>
            <a:pPr algn="ctr">
              <a:buNone/>
            </a:pPr>
            <a:r>
              <a:rPr lang="en-US" sz="1200" b="1" dirty="0" smtClean="0"/>
              <a:t>Day in solar rotation period</a:t>
            </a:r>
            <a:endParaRPr lang="en-US" sz="1200" b="1" dirty="0"/>
          </a:p>
        </p:txBody>
      </p:sp>
      <p:sp>
        <p:nvSpPr>
          <p:cNvPr id="4" name="Slide Number Placeholder 3"/>
          <p:cNvSpPr>
            <a:spLocks noGrp="1"/>
          </p:cNvSpPr>
          <p:nvPr>
            <p:ph type="sldNum" sz="quarter" idx="12"/>
          </p:nvPr>
        </p:nvSpPr>
        <p:spPr/>
        <p:txBody>
          <a:bodyPr/>
          <a:lstStyle/>
          <a:p>
            <a:fld id="{FF377241-8BA3-4F14-927D-92CB37E31140}" type="slidenum">
              <a:rPr lang="en-US" smtClean="0"/>
              <a:pPr/>
              <a:t>30</a:t>
            </a:fld>
            <a:endParaRPr lang="en-US"/>
          </a:p>
        </p:txBody>
      </p:sp>
      <p:sp>
        <p:nvSpPr>
          <p:cNvPr id="5" name="TextBox 4"/>
          <p:cNvSpPr txBox="1"/>
          <p:nvPr/>
        </p:nvSpPr>
        <p:spPr>
          <a:xfrm>
            <a:off x="609600" y="4562856"/>
            <a:ext cx="8077200" cy="276999"/>
          </a:xfrm>
          <a:prstGeom prst="rect">
            <a:avLst/>
          </a:prstGeom>
          <a:solidFill>
            <a:schemeClr val="bg1"/>
          </a:solidFill>
          <a:ln>
            <a:solidFill>
              <a:schemeClr val="accent1"/>
            </a:solidFill>
          </a:ln>
        </p:spPr>
        <p:txBody>
          <a:bodyPr wrap="square" tIns="0" bIns="0" rtlCol="0">
            <a:spAutoFit/>
          </a:bodyPr>
          <a:lstStyle/>
          <a:p>
            <a:r>
              <a:rPr lang="en-US" dirty="0" smtClean="0"/>
              <a:t> 1991  |   1992  |   1993 |   1994   |  1995 |  1996  |   1997  |   1998 |   1999 |   2000   </a:t>
            </a:r>
            <a:endParaRPr lang="en-US" dirty="0"/>
          </a:p>
        </p:txBody>
      </p:sp>
    </p:spTree>
    <p:extLst>
      <p:ext uri="{BB962C8B-B14F-4D97-AF65-F5344CB8AC3E}">
        <p14:creationId xmlns:p14="http://schemas.microsoft.com/office/powerpoint/2010/main" val="22648244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7615"/>
            <a:ext cx="9144000" cy="2010385"/>
          </a:xfrm>
          <a:prstGeom prst="rect">
            <a:avLst/>
          </a:prstGeom>
        </p:spPr>
      </p:pic>
      <p:sp>
        <p:nvSpPr>
          <p:cNvPr id="2" name="Title 1"/>
          <p:cNvSpPr>
            <a:spLocks noGrp="1"/>
          </p:cNvSpPr>
          <p:nvPr>
            <p:ph type="title"/>
          </p:nvPr>
        </p:nvSpPr>
        <p:spPr>
          <a:xfrm>
            <a:off x="457200" y="0"/>
            <a:ext cx="8229600" cy="685800"/>
          </a:xfrm>
        </p:spPr>
        <p:txBody>
          <a:bodyPr>
            <a:normAutofit/>
          </a:bodyPr>
          <a:lstStyle/>
          <a:p>
            <a:r>
              <a:rPr lang="en-US" dirty="0" smtClean="0"/>
              <a:t>2003 Halloween Storm Impacts on Spacecraft (1)</a:t>
            </a:r>
            <a:endParaRPr lang="en-US" sz="2800" dirty="0"/>
          </a:p>
        </p:txBody>
      </p:sp>
      <p:sp>
        <p:nvSpPr>
          <p:cNvPr id="3" name="Content Placeholder 2"/>
          <p:cNvSpPr>
            <a:spLocks noGrp="1"/>
          </p:cNvSpPr>
          <p:nvPr>
            <p:ph idx="1"/>
          </p:nvPr>
        </p:nvSpPr>
        <p:spPr>
          <a:xfrm>
            <a:off x="228600" y="914400"/>
            <a:ext cx="8686800" cy="5897563"/>
          </a:xfrm>
        </p:spPr>
        <p:txBody>
          <a:bodyPr>
            <a:normAutofit fontScale="32500" lnSpcReduction="20000"/>
          </a:bodyPr>
          <a:lstStyle/>
          <a:p>
            <a:pPr>
              <a:buNone/>
            </a:pPr>
            <a:r>
              <a:rPr lang="en-US" sz="4900" b="1" dirty="0" smtClean="0"/>
              <a:t>Oct 23: 	</a:t>
            </a:r>
            <a:r>
              <a:rPr lang="en-US" sz="4900" b="1" i="1" dirty="0" smtClean="0"/>
              <a:t>Genesis </a:t>
            </a:r>
            <a:r>
              <a:rPr lang="en-US" sz="4900" b="1" dirty="0" smtClean="0"/>
              <a:t>satellite at L1 entered safe mode, normal operations resumed on Nov. 3.</a:t>
            </a:r>
          </a:p>
          <a:p>
            <a:pPr>
              <a:buNone/>
            </a:pPr>
            <a:r>
              <a:rPr lang="en-US" sz="4900" b="1" dirty="0" smtClean="0"/>
              <a:t>		</a:t>
            </a:r>
            <a:r>
              <a:rPr lang="en-US" sz="4900" b="1" i="1" dirty="0" smtClean="0"/>
              <a:t>Midori-2</a:t>
            </a:r>
            <a:r>
              <a:rPr lang="en-US" sz="4900" b="1" dirty="0" smtClean="0"/>
              <a:t> (</a:t>
            </a:r>
            <a:r>
              <a:rPr lang="en-US" sz="4900" b="1" i="1" dirty="0" smtClean="0"/>
              <a:t>ADEOS-2</a:t>
            </a:r>
            <a:r>
              <a:rPr lang="en-US" sz="4900" b="1" dirty="0" smtClean="0"/>
              <a:t>) Earth-observing satellite power system failed, safe mode,</a:t>
            </a:r>
          </a:p>
          <a:p>
            <a:pPr>
              <a:buNone/>
            </a:pPr>
            <a:r>
              <a:rPr lang="en-US" sz="4900" b="1" dirty="0" smtClean="0"/>
              <a:t> 		     telemetry lost (23:55), </a:t>
            </a:r>
            <a:r>
              <a:rPr lang="en-US" sz="4900" b="1" dirty="0" smtClean="0">
                <a:solidFill>
                  <a:srgbClr val="FF0000"/>
                </a:solidFill>
              </a:rPr>
              <a:t>spacecraft lost </a:t>
            </a:r>
          </a:p>
          <a:p>
            <a:pPr>
              <a:buNone/>
            </a:pPr>
            <a:r>
              <a:rPr lang="en-US" sz="4900" b="1" dirty="0" smtClean="0"/>
              <a:t>Oct 24: 	</a:t>
            </a:r>
            <a:r>
              <a:rPr lang="en-US" sz="4900" b="1" i="1" dirty="0" smtClean="0"/>
              <a:t>Stardust</a:t>
            </a:r>
            <a:r>
              <a:rPr lang="en-US" sz="4900" b="1" dirty="0" smtClean="0"/>
              <a:t> comet mission went into safe mode due to read errors; recovered.</a:t>
            </a:r>
          </a:p>
          <a:p>
            <a:pPr>
              <a:buNone/>
            </a:pPr>
            <a:r>
              <a:rPr lang="en-US" sz="4900" b="1" dirty="0" smtClean="0"/>
              <a:t>		</a:t>
            </a:r>
            <a:r>
              <a:rPr lang="en-US" sz="4900" b="1" i="1" dirty="0" smtClean="0"/>
              <a:t>Chandra X-ray Observatory </a:t>
            </a:r>
            <a:r>
              <a:rPr lang="en-US" sz="4900" b="1" dirty="0" smtClean="0"/>
              <a:t>astronomy satellite observations halted due to high </a:t>
            </a:r>
          </a:p>
          <a:p>
            <a:pPr>
              <a:buNone/>
            </a:pPr>
            <a:r>
              <a:rPr lang="en-US" sz="4900" b="1" dirty="0" smtClean="0"/>
              <a:t>		     radiation levels (09:34EDT), restarted Oct. 25</a:t>
            </a:r>
          </a:p>
          <a:p>
            <a:pPr>
              <a:buNone/>
            </a:pPr>
            <a:r>
              <a:rPr lang="en-US" sz="4900" b="1" dirty="0" smtClean="0"/>
              <a:t>		</a:t>
            </a:r>
            <a:r>
              <a:rPr lang="en-US" sz="4900" b="1" i="1" dirty="0" smtClean="0"/>
              <a:t>GOES-9, 10 and 12 </a:t>
            </a:r>
            <a:r>
              <a:rPr lang="en-US" sz="4900" b="1" dirty="0" smtClean="0"/>
              <a:t>had high bit error rates (9 and 10), magnetic </a:t>
            </a:r>
            <a:r>
              <a:rPr lang="en-US" sz="4900" b="1" dirty="0" err="1" smtClean="0"/>
              <a:t>torquers</a:t>
            </a:r>
            <a:r>
              <a:rPr lang="en-US" sz="4900" b="1" dirty="0" smtClean="0"/>
              <a:t> disabled</a:t>
            </a:r>
          </a:p>
          <a:p>
            <a:pPr>
              <a:buNone/>
            </a:pPr>
            <a:r>
              <a:rPr lang="en-US" sz="4900" b="1" dirty="0" smtClean="0"/>
              <a:t> 		     due to geomagnetic activity</a:t>
            </a:r>
          </a:p>
          <a:p>
            <a:pPr>
              <a:buNone/>
            </a:pPr>
            <a:r>
              <a:rPr lang="en-US" sz="4900" b="1" dirty="0" smtClean="0"/>
              <a:t>Oct 25: 	</a:t>
            </a:r>
            <a:r>
              <a:rPr lang="en-US" sz="4900" b="1" i="1" dirty="0" smtClean="0"/>
              <a:t>RHESSI</a:t>
            </a:r>
            <a:r>
              <a:rPr lang="en-US" sz="4900" b="1" dirty="0" smtClean="0"/>
              <a:t> solar satellite had spontaneous CPU reset (10:42)</a:t>
            </a:r>
          </a:p>
          <a:p>
            <a:pPr>
              <a:buNone/>
            </a:pPr>
            <a:r>
              <a:rPr lang="en-US" sz="4900" b="1" dirty="0" smtClean="0"/>
              <a:t>Oct 26: 	</a:t>
            </a:r>
            <a:r>
              <a:rPr lang="en-US" sz="4900" b="1" i="1" dirty="0" smtClean="0"/>
              <a:t>SMART-1</a:t>
            </a:r>
            <a:r>
              <a:rPr lang="en-US" sz="4900" b="1" dirty="0" smtClean="0"/>
              <a:t> had auto shutdown of engine due to increased radiation level in lunar transfer</a:t>
            </a:r>
          </a:p>
          <a:p>
            <a:pPr>
              <a:buNone/>
            </a:pPr>
            <a:r>
              <a:rPr lang="en-US" sz="4900" b="1" dirty="0" smtClean="0"/>
              <a:t> 		     orbit (19:23)</a:t>
            </a:r>
          </a:p>
          <a:p>
            <a:pPr>
              <a:buNone/>
            </a:pPr>
            <a:r>
              <a:rPr lang="en-US" sz="4900" b="1" dirty="0" smtClean="0"/>
              <a:t>Oct 27: 	</a:t>
            </a:r>
            <a:r>
              <a:rPr lang="en-US" sz="4900" b="1" i="1" dirty="0" smtClean="0"/>
              <a:t>NOAA-17</a:t>
            </a:r>
            <a:r>
              <a:rPr lang="en-US" sz="4900" b="1" dirty="0" smtClean="0"/>
              <a:t> AMSU-A1 lost scanner</a:t>
            </a:r>
          </a:p>
          <a:p>
            <a:pPr>
              <a:buNone/>
            </a:pPr>
            <a:r>
              <a:rPr lang="en-US" sz="4900" b="1" dirty="0" smtClean="0"/>
              <a:t>		GOES-8 X-ray sensor turned itself off and could not be recovered</a:t>
            </a:r>
          </a:p>
          <a:p>
            <a:pPr>
              <a:buNone/>
            </a:pPr>
            <a:r>
              <a:rPr lang="en-US" sz="4900" b="1" dirty="0" smtClean="0"/>
              <a:t>Oct 28-30: Astronauts on</a:t>
            </a:r>
            <a:r>
              <a:rPr lang="en-US" sz="4900" b="1" i="1" dirty="0" smtClean="0"/>
              <a:t> Intl. Space Station </a:t>
            </a:r>
            <a:r>
              <a:rPr lang="en-US" sz="4900" b="1" dirty="0" smtClean="0"/>
              <a:t>went into service module for radiation protection</a:t>
            </a:r>
          </a:p>
          <a:p>
            <a:pPr>
              <a:buNone/>
            </a:pPr>
            <a:r>
              <a:rPr lang="en-US" sz="4900" b="1" dirty="0" smtClean="0"/>
              <a:t>		Instrument on </a:t>
            </a:r>
            <a:r>
              <a:rPr lang="en-US" sz="4900" b="1" i="1" dirty="0" smtClean="0"/>
              <a:t>Integral </a:t>
            </a:r>
            <a:r>
              <a:rPr lang="en-US" sz="4900" b="1" dirty="0" smtClean="0"/>
              <a:t>satellite went into safe mode because of increased radiation</a:t>
            </a:r>
          </a:p>
          <a:p>
            <a:pPr>
              <a:buNone/>
            </a:pPr>
            <a:r>
              <a:rPr lang="en-US" sz="4900" b="1" dirty="0" smtClean="0"/>
              <a:t>		</a:t>
            </a:r>
            <a:r>
              <a:rPr lang="en-US" sz="4900" b="1" i="1" dirty="0" smtClean="0"/>
              <a:t>Chandra</a:t>
            </a:r>
            <a:r>
              <a:rPr lang="en-US" sz="4900" b="1" dirty="0" smtClean="0"/>
              <a:t> observations halted again autonomously, resumed Nov 1	</a:t>
            </a:r>
          </a:p>
          <a:p>
            <a:pPr>
              <a:buNone/>
            </a:pPr>
            <a:endParaRPr lang="en-US" sz="4900" dirty="0"/>
          </a:p>
        </p:txBody>
      </p:sp>
      <p:sp>
        <p:nvSpPr>
          <p:cNvPr id="5" name="Slide Number Placeholder 4"/>
          <p:cNvSpPr>
            <a:spLocks noGrp="1"/>
          </p:cNvSpPr>
          <p:nvPr>
            <p:ph type="sldNum" sz="quarter" idx="12"/>
          </p:nvPr>
        </p:nvSpPr>
        <p:spPr>
          <a:xfrm>
            <a:off x="6705600" y="6356350"/>
            <a:ext cx="2133600" cy="365125"/>
          </a:xfrm>
        </p:spPr>
        <p:txBody>
          <a:bodyPr/>
          <a:lstStyle/>
          <a:p>
            <a:fld id="{FF377241-8BA3-4F14-927D-92CB37E31140}" type="slidenum">
              <a:rPr lang="en-US" smtClean="0"/>
              <a:pPr/>
              <a:t>31</a:t>
            </a:fld>
            <a:endParaRPr lang="en-US" dirty="0"/>
          </a:p>
        </p:txBody>
      </p:sp>
    </p:spTree>
    <p:extLst>
      <p:ext uri="{BB962C8B-B14F-4D97-AF65-F5344CB8AC3E}">
        <p14:creationId xmlns:p14="http://schemas.microsoft.com/office/powerpoint/2010/main" val="41119888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86800" cy="5897563"/>
          </a:xfrm>
        </p:spPr>
        <p:txBody>
          <a:bodyPr>
            <a:noAutofit/>
          </a:bodyPr>
          <a:lstStyle/>
          <a:p>
            <a:pPr>
              <a:buNone/>
            </a:pPr>
            <a:r>
              <a:rPr lang="en-US" sz="1600" b="1" dirty="0" smtClean="0"/>
              <a:t>Oct 28:   	</a:t>
            </a:r>
            <a:r>
              <a:rPr lang="en-US" sz="1600" b="1" i="1" dirty="0" smtClean="0"/>
              <a:t>DMSP F16 </a:t>
            </a:r>
            <a:r>
              <a:rPr lang="en-US" sz="1600" b="1" dirty="0" smtClean="0"/>
              <a:t>SSIES sensor lost data twice, on Oct. 28 and Nov. 3; recovered.</a:t>
            </a:r>
          </a:p>
          <a:p>
            <a:pPr>
              <a:buNone/>
            </a:pPr>
            <a:r>
              <a:rPr lang="en-US" sz="1600" b="1" dirty="0" smtClean="0"/>
              <a:t>		     microwave sounder lost oscillator; switched to redundant system</a:t>
            </a:r>
          </a:p>
          <a:p>
            <a:pPr>
              <a:buNone/>
            </a:pPr>
            <a:r>
              <a:rPr lang="en-US" sz="1600" b="1" dirty="0" smtClean="0"/>
              <a:t>		</a:t>
            </a:r>
            <a:r>
              <a:rPr lang="en-US" sz="1600" b="1" i="1" dirty="0" smtClean="0"/>
              <a:t>SIRTF</a:t>
            </a:r>
            <a:r>
              <a:rPr lang="en-US" sz="1600" b="1" dirty="0" smtClean="0"/>
              <a:t>, in orbit drifting behind Earth, turned off science experiments and went to</a:t>
            </a:r>
          </a:p>
          <a:p>
            <a:pPr>
              <a:buNone/>
            </a:pPr>
            <a:r>
              <a:rPr lang="en-US" sz="1600" b="1" dirty="0" smtClean="0"/>
              <a:t> 		     Earth pointing due to high proton fluxes, 4 days of operations lost</a:t>
            </a:r>
          </a:p>
          <a:p>
            <a:pPr>
              <a:buNone/>
            </a:pPr>
            <a:r>
              <a:rPr lang="en-US" sz="1600" b="1" dirty="0" smtClean="0"/>
              <a:t>		</a:t>
            </a:r>
            <a:r>
              <a:rPr lang="en-US" sz="1600" b="1" i="1" dirty="0" smtClean="0"/>
              <a:t>Microwave Anisotropy Probe </a:t>
            </a:r>
            <a:r>
              <a:rPr lang="en-US" sz="1600" b="1" dirty="0" smtClean="0"/>
              <a:t>spacecraft star tracker reset and backup tracker</a:t>
            </a:r>
          </a:p>
          <a:p>
            <a:pPr>
              <a:buNone/>
            </a:pPr>
            <a:r>
              <a:rPr lang="en-US" sz="1600" b="1" dirty="0" smtClean="0"/>
              <a:t> 		     autonomously turned on,  prime tracker recovered</a:t>
            </a:r>
          </a:p>
          <a:p>
            <a:pPr>
              <a:buNone/>
            </a:pPr>
            <a:r>
              <a:rPr lang="en-US" sz="1600" b="1" dirty="0" smtClean="0"/>
              <a:t>Oct 29:	</a:t>
            </a:r>
            <a:r>
              <a:rPr lang="en-US" sz="1600" b="1" i="1" dirty="0" smtClean="0"/>
              <a:t>Kodama</a:t>
            </a:r>
            <a:r>
              <a:rPr lang="en-US" sz="1600" b="1" dirty="0" smtClean="0"/>
              <a:t> data relay satellite in GEO; safe mode, signals noisy, recovery unknown</a:t>
            </a:r>
          </a:p>
          <a:p>
            <a:pPr>
              <a:buNone/>
            </a:pPr>
            <a:r>
              <a:rPr lang="en-US" sz="1600" b="1" dirty="0" smtClean="0"/>
              <a:t>		</a:t>
            </a:r>
            <a:r>
              <a:rPr lang="en-US" sz="1600" b="1" i="1" dirty="0" smtClean="0"/>
              <a:t>RHESSI</a:t>
            </a:r>
            <a:r>
              <a:rPr lang="en-US" sz="1600" b="1" dirty="0" smtClean="0"/>
              <a:t> satellite had 2 more spontaneous resets of CPU (28, 17:40; 29, 03:32).</a:t>
            </a:r>
          </a:p>
          <a:p>
            <a:pPr>
              <a:buNone/>
            </a:pPr>
            <a:r>
              <a:rPr lang="en-US" sz="1600" b="1" dirty="0" smtClean="0"/>
              <a:t>		</a:t>
            </a:r>
            <a:r>
              <a:rPr lang="en-US" sz="1600" b="1" i="1" dirty="0" smtClean="0"/>
              <a:t>CHIPS</a:t>
            </a:r>
            <a:r>
              <a:rPr lang="en-US" sz="1600" b="1" dirty="0" smtClean="0"/>
              <a:t> satellite computer went offline on Oct. 29 and contact lost with the spacecraft</a:t>
            </a:r>
          </a:p>
          <a:p>
            <a:pPr>
              <a:buNone/>
            </a:pPr>
            <a:r>
              <a:rPr lang="en-US" sz="1600" b="1" dirty="0" smtClean="0"/>
              <a:t> 		     for 18 hr. When contacted the S/C was tumbling; recovered successfully. Offline</a:t>
            </a:r>
          </a:p>
          <a:p>
            <a:pPr>
              <a:buNone/>
            </a:pPr>
            <a:r>
              <a:rPr lang="en-US" sz="1600" b="1" dirty="0" smtClean="0"/>
              <a:t> 		     for a total of 27 hrs.</a:t>
            </a:r>
          </a:p>
          <a:p>
            <a:pPr>
              <a:buNone/>
            </a:pPr>
            <a:r>
              <a:rPr lang="en-US" sz="1600" b="1" dirty="0" smtClean="0"/>
              <a:t>	 	</a:t>
            </a:r>
            <a:r>
              <a:rPr lang="en-US" sz="1600" b="1" i="1" dirty="0" smtClean="0"/>
              <a:t>X-ray Timing Explorer </a:t>
            </a:r>
            <a:r>
              <a:rPr lang="en-US" sz="1600" b="1" dirty="0" smtClean="0"/>
              <a:t>science satellite Proportional Counter Assembly (PCA)</a:t>
            </a:r>
          </a:p>
          <a:p>
            <a:pPr>
              <a:buNone/>
            </a:pPr>
            <a:r>
              <a:rPr lang="en-US" sz="1600" b="1" dirty="0" smtClean="0"/>
              <a:t>		     experienced high voltages and the All Sky Monitor autonomously shut off, both</a:t>
            </a:r>
          </a:p>
          <a:p>
            <a:pPr>
              <a:buNone/>
            </a:pPr>
            <a:r>
              <a:rPr lang="en-US" sz="1600" b="1" dirty="0" smtClean="0"/>
              <a:t> 		     instruments recovered Oct 30 but PCA again shut down. PCA recovery delayed</a:t>
            </a:r>
          </a:p>
          <a:p>
            <a:pPr>
              <a:buNone/>
            </a:pPr>
            <a:r>
              <a:rPr lang="en-US" sz="1600" b="1" dirty="0" smtClean="0"/>
              <a:t> 		     into November.</a:t>
            </a:r>
          </a:p>
          <a:p>
            <a:endParaRPr lang="en-US" sz="1600" b="1" dirty="0" smtClean="0"/>
          </a:p>
        </p:txBody>
      </p:sp>
      <p:sp>
        <p:nvSpPr>
          <p:cNvPr id="7" name="Title 1"/>
          <p:cNvSpPr txBox="1">
            <a:spLocks/>
          </p:cNvSpPr>
          <p:nvPr/>
        </p:nvSpPr>
        <p:spPr>
          <a:xfrm>
            <a:off x="457200" y="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dirty="0" smtClean="0"/>
              <a:t>2003 Halloween Storm Impacts on Spacecraft (2)</a:t>
            </a:r>
            <a:endParaRPr lang="en-US" dirty="0"/>
          </a:p>
        </p:txBody>
      </p:sp>
      <p:sp>
        <p:nvSpPr>
          <p:cNvPr id="8" name="TextBox 7"/>
          <p:cNvSpPr txBox="1"/>
          <p:nvPr/>
        </p:nvSpPr>
        <p:spPr>
          <a:xfrm>
            <a:off x="381000" y="6172200"/>
            <a:ext cx="6104172" cy="523220"/>
          </a:xfrm>
          <a:prstGeom prst="rect">
            <a:avLst/>
          </a:prstGeom>
          <a:noFill/>
        </p:spPr>
        <p:txBody>
          <a:bodyPr wrap="none" rtlCol="0">
            <a:spAutoFit/>
          </a:bodyPr>
          <a:lstStyle/>
          <a:p>
            <a:r>
              <a:rPr lang="en-US" sz="1400" dirty="0" smtClean="0"/>
              <a:t>adapted from Allen and Wilkerson, 2010</a:t>
            </a:r>
          </a:p>
          <a:p>
            <a:r>
              <a:rPr lang="en-US" sz="1400" dirty="0" smtClean="0"/>
              <a:t>http://www.ngdc.noaa.gov/stp/satellite/anomaly/2010_sctc/docs/1-1_JAllen.pdf</a:t>
            </a:r>
            <a:endParaRPr lang="en-US" sz="1400" dirty="0"/>
          </a:p>
        </p:txBody>
      </p:sp>
      <p:sp>
        <p:nvSpPr>
          <p:cNvPr id="2" name="Slide Number Placeholder 1"/>
          <p:cNvSpPr>
            <a:spLocks noGrp="1"/>
          </p:cNvSpPr>
          <p:nvPr>
            <p:ph type="sldNum" sz="quarter" idx="12"/>
          </p:nvPr>
        </p:nvSpPr>
        <p:spPr/>
        <p:txBody>
          <a:bodyPr/>
          <a:lstStyle/>
          <a:p>
            <a:fld id="{FF377241-8BA3-4F14-927D-92CB37E31140}" type="slidenum">
              <a:rPr lang="en-US" smtClean="0"/>
              <a:pPr/>
              <a:t>32</a:t>
            </a:fld>
            <a:endParaRPr lang="en-US"/>
          </a:p>
        </p:txBody>
      </p:sp>
    </p:spTree>
    <p:extLst>
      <p:ext uri="{BB962C8B-B14F-4D97-AF65-F5344CB8AC3E}">
        <p14:creationId xmlns:p14="http://schemas.microsoft.com/office/powerpoint/2010/main" val="42304459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86800" cy="5897563"/>
          </a:xfrm>
        </p:spPr>
        <p:txBody>
          <a:bodyPr>
            <a:noAutofit/>
          </a:bodyPr>
          <a:lstStyle/>
          <a:p>
            <a:pPr>
              <a:buNone/>
            </a:pPr>
            <a:r>
              <a:rPr lang="en-US" sz="1600" b="1" dirty="0" smtClean="0"/>
              <a:t>Oct 28-31:	CDS instrument on </a:t>
            </a:r>
            <a:r>
              <a:rPr lang="en-US" sz="1600" b="1" i="1" dirty="0" smtClean="0"/>
              <a:t>SOHO</a:t>
            </a:r>
            <a:r>
              <a:rPr lang="en-US" sz="1600" b="1" dirty="0" smtClean="0"/>
              <a:t> spacecraft at L1 commanded into safe mode for 3 days</a:t>
            </a:r>
          </a:p>
          <a:p>
            <a:pPr>
              <a:buNone/>
            </a:pPr>
            <a:r>
              <a:rPr lang="en-US" sz="1600" b="1" dirty="0" smtClean="0"/>
              <a:t>		</a:t>
            </a:r>
            <a:r>
              <a:rPr lang="en-US" sz="1600" b="1" i="1" dirty="0" smtClean="0"/>
              <a:t>Mars Odyssey </a:t>
            </a:r>
            <a:r>
              <a:rPr lang="en-US" sz="1600" b="1" dirty="0" smtClean="0"/>
              <a:t>spacecraft entered safe mode, MARIE instrument had a temperature</a:t>
            </a:r>
          </a:p>
          <a:p>
            <a:pPr>
              <a:buNone/>
            </a:pPr>
            <a:r>
              <a:rPr lang="en-US" sz="1600" b="1" dirty="0" smtClean="0"/>
              <a:t> 		     red alarm leading it to be powered off (Oct. 28).   S/C memory error during</a:t>
            </a:r>
          </a:p>
          <a:p>
            <a:pPr>
              <a:buNone/>
            </a:pPr>
            <a:r>
              <a:rPr lang="en-US" sz="1600" b="1" dirty="0" smtClean="0"/>
              <a:t> 		    downloading on 29 Oct corrected with a cold reboot on Oct. 31 </a:t>
            </a:r>
          </a:p>
          <a:p>
            <a:pPr>
              <a:buNone/>
            </a:pPr>
            <a:r>
              <a:rPr lang="en-US" sz="1600" b="1" dirty="0" smtClean="0"/>
              <a:t>		Both </a:t>
            </a:r>
            <a:r>
              <a:rPr lang="en-US" sz="1600" b="1" i="1" dirty="0" smtClean="0"/>
              <a:t>Mars Explorer Rover </a:t>
            </a:r>
            <a:r>
              <a:rPr lang="en-US" sz="1600" b="1" dirty="0" smtClean="0"/>
              <a:t>spacecraft entered “sun idle” mode due to excessive</a:t>
            </a:r>
          </a:p>
          <a:p>
            <a:pPr>
              <a:buNone/>
            </a:pPr>
            <a:r>
              <a:rPr lang="en-US" sz="1600" b="1" dirty="0" smtClean="0"/>
              <a:t> 		     start tracker events</a:t>
            </a:r>
          </a:p>
          <a:p>
            <a:pPr>
              <a:buNone/>
            </a:pPr>
            <a:r>
              <a:rPr lang="en-US" sz="1600" b="1" dirty="0" smtClean="0"/>
              <a:t>Oct 29:	NASA’s Earth Sciences Mission Office directed all instruments on 5 spacecraft be</a:t>
            </a:r>
          </a:p>
          <a:p>
            <a:pPr>
              <a:buNone/>
            </a:pPr>
            <a:r>
              <a:rPr lang="en-US" sz="1600" b="1" dirty="0" smtClean="0"/>
              <a:t> 		     turned off or </a:t>
            </a:r>
            <a:r>
              <a:rPr lang="en-US" sz="1600" b="1" dirty="0" err="1" smtClean="0"/>
              <a:t>safed</a:t>
            </a:r>
            <a:r>
              <a:rPr lang="en-US" sz="1600" b="1" dirty="0" smtClean="0"/>
              <a:t> due to Level 5 storm prediction. Satellites affected include</a:t>
            </a:r>
          </a:p>
          <a:p>
            <a:pPr>
              <a:buNone/>
            </a:pPr>
            <a:r>
              <a:rPr lang="en-US" sz="1600" b="1" dirty="0" smtClean="0"/>
              <a:t> 		     </a:t>
            </a:r>
            <a:r>
              <a:rPr lang="en-US" sz="1600" b="1" i="1" dirty="0" smtClean="0"/>
              <a:t>AQUA, </a:t>
            </a:r>
            <a:r>
              <a:rPr lang="en-US" sz="1600" b="1" i="1" dirty="0" err="1" smtClean="0"/>
              <a:t>Landsat</a:t>
            </a:r>
            <a:r>
              <a:rPr lang="en-US" sz="1600" b="1" i="1" dirty="0" smtClean="0"/>
              <a:t>, TERRA, TOMS, and TRMM</a:t>
            </a:r>
          </a:p>
          <a:p>
            <a:pPr>
              <a:buNone/>
            </a:pPr>
            <a:r>
              <a:rPr lang="en-US" sz="1600" b="1" dirty="0" smtClean="0"/>
              <a:t>Oct 30:	</a:t>
            </a:r>
            <a:r>
              <a:rPr lang="en-US" sz="1600" b="1" i="1" dirty="0" smtClean="0"/>
              <a:t>ACE &amp; Wind </a:t>
            </a:r>
            <a:r>
              <a:rPr lang="en-US" sz="1600" b="1" dirty="0" smtClean="0"/>
              <a:t>solar wind satellites lost plasma observations</a:t>
            </a:r>
          </a:p>
          <a:p>
            <a:pPr>
              <a:buNone/>
            </a:pPr>
            <a:r>
              <a:rPr lang="en-US" sz="1600" b="1" dirty="0" smtClean="0"/>
              <a:t>		Electron sensors of </a:t>
            </a:r>
            <a:r>
              <a:rPr lang="en-US" sz="1600" b="1" i="1" dirty="0" smtClean="0"/>
              <a:t>GOES</a:t>
            </a:r>
            <a:r>
              <a:rPr lang="en-US" sz="1600" b="1" dirty="0" smtClean="0"/>
              <a:t> satellite in geosynchronous orbit saturated</a:t>
            </a:r>
          </a:p>
          <a:p>
            <a:pPr>
              <a:buNone/>
            </a:pPr>
            <a:r>
              <a:rPr lang="en-US" sz="1600" b="1" dirty="0" smtClean="0"/>
              <a:t> Nov 2:	</a:t>
            </a:r>
            <a:r>
              <a:rPr lang="en-US" sz="1600" b="1" i="1" dirty="0" smtClean="0"/>
              <a:t>Chandra</a:t>
            </a:r>
            <a:r>
              <a:rPr lang="en-US" sz="1600" b="1" dirty="0" smtClean="0"/>
              <a:t> observations halted again autonomously due to radiation. Resumption of</a:t>
            </a:r>
          </a:p>
          <a:p>
            <a:pPr>
              <a:buNone/>
            </a:pPr>
            <a:r>
              <a:rPr lang="en-US" sz="1600" b="1" dirty="0" smtClean="0"/>
              <a:t> 		     observations delayed for days</a:t>
            </a:r>
          </a:p>
          <a:p>
            <a:pPr>
              <a:buNone/>
            </a:pPr>
            <a:r>
              <a:rPr lang="en-US" sz="1600" b="1" dirty="0" smtClean="0"/>
              <a:t>Nov. 6: 	</a:t>
            </a:r>
            <a:r>
              <a:rPr lang="en-US" sz="1600" b="1" i="1" dirty="0" smtClean="0"/>
              <a:t>Polar </a:t>
            </a:r>
            <a:r>
              <a:rPr lang="en-US" sz="1600" b="1" dirty="0" smtClean="0"/>
              <a:t>TIDE instrument reset itself and high voltage supplies were disabled; recovered</a:t>
            </a:r>
          </a:p>
          <a:p>
            <a:pPr>
              <a:buNone/>
            </a:pPr>
            <a:r>
              <a:rPr lang="en-US" sz="1600" b="1" dirty="0" smtClean="0"/>
              <a:t> 		     within 24 hr.</a:t>
            </a:r>
          </a:p>
          <a:p>
            <a:pPr>
              <a:buNone/>
            </a:pPr>
            <a:r>
              <a:rPr lang="en-US" sz="1600" b="1" dirty="0" smtClean="0"/>
              <a:t>		</a:t>
            </a:r>
            <a:r>
              <a:rPr lang="en-US" sz="1600" b="1" i="1" dirty="0" smtClean="0"/>
              <a:t>Mars Odyssey </a:t>
            </a:r>
            <a:r>
              <a:rPr lang="en-US" sz="1600" b="1" dirty="0" smtClean="0"/>
              <a:t>spacecraft commanded out of Safe mode; operations nominal.</a:t>
            </a:r>
            <a:endParaRPr lang="en-US" sz="1600" dirty="0" smtClean="0"/>
          </a:p>
          <a:p>
            <a:pPr>
              <a:buNone/>
            </a:pPr>
            <a:endParaRPr lang="en-US" sz="1600" b="1" dirty="0" smtClean="0"/>
          </a:p>
          <a:p>
            <a:endParaRPr lang="en-US" sz="1600" b="1" dirty="0" smtClean="0"/>
          </a:p>
        </p:txBody>
      </p:sp>
      <p:sp>
        <p:nvSpPr>
          <p:cNvPr id="7" name="Title 1"/>
          <p:cNvSpPr txBox="1">
            <a:spLocks/>
          </p:cNvSpPr>
          <p:nvPr/>
        </p:nvSpPr>
        <p:spPr>
          <a:xfrm>
            <a:off x="457200" y="0"/>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dirty="0" smtClean="0"/>
              <a:t>2003 Halloween Storm Impacts on Spacecraft (3)</a:t>
            </a:r>
            <a:endParaRPr lang="en-US" dirty="0"/>
          </a:p>
        </p:txBody>
      </p:sp>
      <p:sp>
        <p:nvSpPr>
          <p:cNvPr id="8" name="TextBox 7"/>
          <p:cNvSpPr txBox="1"/>
          <p:nvPr/>
        </p:nvSpPr>
        <p:spPr>
          <a:xfrm>
            <a:off x="381000" y="6172200"/>
            <a:ext cx="6104172" cy="523220"/>
          </a:xfrm>
          <a:prstGeom prst="rect">
            <a:avLst/>
          </a:prstGeom>
          <a:noFill/>
        </p:spPr>
        <p:txBody>
          <a:bodyPr wrap="none" rtlCol="0">
            <a:spAutoFit/>
          </a:bodyPr>
          <a:lstStyle/>
          <a:p>
            <a:r>
              <a:rPr lang="en-US" sz="1400" dirty="0" smtClean="0"/>
              <a:t>adapted from Allen and Wilkerson, 2010</a:t>
            </a:r>
          </a:p>
          <a:p>
            <a:r>
              <a:rPr lang="en-US" sz="1400" dirty="0" smtClean="0"/>
              <a:t>http://www.ngdc.noaa.gov/stp/satellite/anomaly/2010_sctc/docs/1-1_JAllen.pdf</a:t>
            </a:r>
            <a:endParaRPr lang="en-US" sz="1400" dirty="0"/>
          </a:p>
        </p:txBody>
      </p:sp>
      <p:sp>
        <p:nvSpPr>
          <p:cNvPr id="2" name="Slide Number Placeholder 1"/>
          <p:cNvSpPr>
            <a:spLocks noGrp="1"/>
          </p:cNvSpPr>
          <p:nvPr>
            <p:ph type="sldNum" sz="quarter" idx="12"/>
          </p:nvPr>
        </p:nvSpPr>
        <p:spPr/>
        <p:txBody>
          <a:bodyPr/>
          <a:lstStyle/>
          <a:p>
            <a:fld id="{FF377241-8BA3-4F14-927D-92CB37E31140}" type="slidenum">
              <a:rPr lang="en-US" smtClean="0"/>
              <a:pPr/>
              <a:t>33</a:t>
            </a:fld>
            <a:endParaRPr lang="en-US"/>
          </a:p>
        </p:txBody>
      </p:sp>
    </p:spTree>
    <p:extLst>
      <p:ext uri="{BB962C8B-B14F-4D97-AF65-F5344CB8AC3E}">
        <p14:creationId xmlns:p14="http://schemas.microsoft.com/office/powerpoint/2010/main" val="10009800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6"/>
          <p:cNvPicPr>
            <a:picLocks noChangeAspect="1" noChangeArrowheads="1"/>
          </p:cNvPicPr>
          <p:nvPr/>
        </p:nvPicPr>
        <p:blipFill>
          <a:blip r:embed="rId2" cstate="print"/>
          <a:srcRect/>
          <a:stretch>
            <a:fillRect/>
          </a:stretch>
        </p:blipFill>
        <p:spPr bwMode="auto">
          <a:xfrm>
            <a:off x="-1128713" y="0"/>
            <a:ext cx="10307638" cy="6858000"/>
          </a:xfrm>
          <a:prstGeom prst="rect">
            <a:avLst/>
          </a:prstGeom>
          <a:noFill/>
          <a:ln w="9525">
            <a:noFill/>
            <a:miter lim="800000"/>
            <a:headEnd/>
            <a:tailEnd/>
          </a:ln>
        </p:spPr>
      </p:pic>
      <p:sp>
        <p:nvSpPr>
          <p:cNvPr id="6" name="Rectangle 5"/>
          <p:cNvSpPr/>
          <p:nvPr/>
        </p:nvSpPr>
        <p:spPr>
          <a:xfrm>
            <a:off x="4572000" y="6334780"/>
            <a:ext cx="4572000" cy="523220"/>
          </a:xfrm>
          <a:prstGeom prst="rect">
            <a:avLst/>
          </a:prstGeom>
        </p:spPr>
        <p:txBody>
          <a:bodyPr>
            <a:spAutoFit/>
          </a:bodyPr>
          <a:lstStyle/>
          <a:p>
            <a:pPr algn="r"/>
            <a:r>
              <a:rPr lang="en-US" sz="1400" dirty="0" smtClean="0">
                <a:solidFill>
                  <a:srgbClr val="FFFF00"/>
                </a:solidFill>
              </a:rPr>
              <a:t>iss030e131395.jpg</a:t>
            </a:r>
          </a:p>
          <a:p>
            <a:pPr algn="r"/>
            <a:r>
              <a:rPr lang="en-US" sz="1400" dirty="0" smtClean="0">
                <a:solidFill>
                  <a:srgbClr val="FFFF00"/>
                </a:solidFill>
              </a:rPr>
              <a:t>GMT: : 2012:03:07 16:18:15</a:t>
            </a:r>
          </a:p>
        </p:txBody>
      </p:sp>
      <p:sp>
        <p:nvSpPr>
          <p:cNvPr id="7" name="TextBox 6"/>
          <p:cNvSpPr txBox="1"/>
          <p:nvPr/>
        </p:nvSpPr>
        <p:spPr>
          <a:xfrm>
            <a:off x="3352800" y="3972580"/>
            <a:ext cx="5181600" cy="523220"/>
          </a:xfrm>
          <a:prstGeom prst="rect">
            <a:avLst/>
          </a:prstGeom>
          <a:noFill/>
        </p:spPr>
        <p:txBody>
          <a:bodyPr wrap="square" rtlCol="0">
            <a:spAutoFit/>
          </a:bodyPr>
          <a:lstStyle/>
          <a:p>
            <a:pPr algn="ctr"/>
            <a:r>
              <a:rPr lang="en-US" sz="2800" dirty="0" smtClean="0">
                <a:solidFill>
                  <a:schemeClr val="bg1"/>
                </a:solidFill>
              </a:rPr>
              <a:t>Questions?</a:t>
            </a:r>
            <a:endParaRPr lang="en-US" sz="2800" dirty="0">
              <a:solidFill>
                <a:schemeClr val="bg1"/>
              </a:solidFill>
            </a:endParaRPr>
          </a:p>
        </p:txBody>
      </p:sp>
      <p:sp>
        <p:nvSpPr>
          <p:cNvPr id="8" name="Slide Number Placeholder 7"/>
          <p:cNvSpPr>
            <a:spLocks noGrp="1"/>
          </p:cNvSpPr>
          <p:nvPr>
            <p:ph type="sldNum" sz="quarter" idx="12"/>
          </p:nvPr>
        </p:nvSpPr>
        <p:spPr/>
        <p:txBody>
          <a:bodyPr/>
          <a:lstStyle/>
          <a:p>
            <a:fld id="{FF377241-8BA3-4F14-927D-92CB37E31140}" type="slidenum">
              <a:rPr lang="en-US" smtClean="0"/>
              <a:pPr/>
              <a:t>34</a:t>
            </a:fld>
            <a:endParaRPr lang="en-US"/>
          </a:p>
        </p:txBody>
      </p:sp>
    </p:spTree>
    <p:extLst>
      <p:ext uri="{BB962C8B-B14F-4D97-AF65-F5344CB8AC3E}">
        <p14:creationId xmlns:p14="http://schemas.microsoft.com/office/powerpoint/2010/main" val="42639328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a:xfrm>
            <a:off x="457200" y="990600"/>
            <a:ext cx="8229600" cy="4525963"/>
          </a:xfrm>
        </p:spPr>
        <p:txBody>
          <a:bodyPr>
            <a:normAutofit/>
          </a:bodyPr>
          <a:lstStyle/>
          <a:p>
            <a:pPr marL="457200" indent="-457200">
              <a:buFont typeface="+mj-lt"/>
              <a:buAutoNum type="arabicPeriod"/>
            </a:pPr>
            <a:r>
              <a:rPr lang="en-US" sz="2000" dirty="0" smtClean="0"/>
              <a:t>Spacecraft in what orbits are most likely to experience surface charging?  Extreme surface charging?</a:t>
            </a:r>
          </a:p>
          <a:p>
            <a:pPr marL="457200" indent="-457200">
              <a:buFont typeface="+mj-lt"/>
              <a:buAutoNum type="arabicPeriod"/>
            </a:pPr>
            <a:endParaRPr lang="en-US" sz="2000" dirty="0"/>
          </a:p>
          <a:p>
            <a:pPr marL="457200" indent="-457200">
              <a:buFont typeface="+mj-lt"/>
              <a:buAutoNum type="arabicPeriod"/>
            </a:pPr>
            <a:r>
              <a:rPr lang="en-US" sz="2000" dirty="0" smtClean="0"/>
              <a:t>What orbits are a concern for single event upsets?</a:t>
            </a:r>
          </a:p>
          <a:p>
            <a:pPr marL="457200" indent="-457200">
              <a:buFont typeface="+mj-lt"/>
              <a:buAutoNum type="arabicPeriod"/>
            </a:pPr>
            <a:endParaRPr lang="en-US" sz="2000" dirty="0" smtClean="0"/>
          </a:p>
          <a:p>
            <a:pPr marL="457200" indent="-457200">
              <a:buFont typeface="+mj-lt"/>
              <a:buAutoNum type="arabicPeriod"/>
            </a:pPr>
            <a:r>
              <a:rPr lang="en-US" sz="2000" dirty="0" smtClean="0"/>
              <a:t>What orbits are a concern for total ionizing dose from solar particle events?</a:t>
            </a:r>
          </a:p>
          <a:p>
            <a:pPr marL="457200" indent="-457200">
              <a:buFont typeface="+mj-lt"/>
              <a:buAutoNum type="arabicPeriod"/>
            </a:pPr>
            <a:endParaRPr lang="en-US" sz="2000" dirty="0"/>
          </a:p>
          <a:p>
            <a:pPr marL="457200" indent="-457200">
              <a:buFont typeface="+mj-lt"/>
              <a:buAutoNum type="arabicPeriod"/>
            </a:pPr>
            <a:r>
              <a:rPr lang="en-US" sz="2000" dirty="0" smtClean="0"/>
              <a:t>You are designing a mission to Mars, what environments are a concern for radiation and charging during the period from launch, transit to Mars, and arrival at Mars?</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p:txBody>
      </p:sp>
      <p:sp>
        <p:nvSpPr>
          <p:cNvPr id="5" name="Slide Number Placeholder 4"/>
          <p:cNvSpPr>
            <a:spLocks noGrp="1"/>
          </p:cNvSpPr>
          <p:nvPr>
            <p:ph type="sldNum" sz="quarter" idx="12"/>
          </p:nvPr>
        </p:nvSpPr>
        <p:spPr/>
        <p:txBody>
          <a:bodyPr/>
          <a:lstStyle/>
          <a:p>
            <a:fld id="{FF377241-8BA3-4F14-927D-92CB37E31140}" type="slidenum">
              <a:rPr lang="en-US" smtClean="0"/>
              <a:pPr/>
              <a:t>35</a:t>
            </a:fld>
            <a:endParaRPr lang="en-US"/>
          </a:p>
        </p:txBody>
      </p:sp>
    </p:spTree>
    <p:extLst>
      <p:ext uri="{BB962C8B-B14F-4D97-AF65-F5344CB8AC3E}">
        <p14:creationId xmlns:p14="http://schemas.microsoft.com/office/powerpoint/2010/main" val="32759252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Environment Effects</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381000" y="838200"/>
            <a:ext cx="8534400" cy="5671647"/>
          </a:xfrm>
          <a:prstGeom prst="rect">
            <a:avLst/>
          </a:prstGeom>
        </p:spPr>
      </p:pic>
      <p:sp>
        <p:nvSpPr>
          <p:cNvPr id="6" name="Oval 5"/>
          <p:cNvSpPr/>
          <p:nvPr/>
        </p:nvSpPr>
        <p:spPr>
          <a:xfrm>
            <a:off x="228600" y="1124744"/>
            <a:ext cx="2590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0" y="1905000"/>
            <a:ext cx="2590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8600" y="3429000"/>
            <a:ext cx="2590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8600" y="4114800"/>
            <a:ext cx="2590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 y="4724400"/>
            <a:ext cx="2590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62859" y="6420533"/>
            <a:ext cx="1752600" cy="369332"/>
          </a:xfrm>
          <a:prstGeom prst="rect">
            <a:avLst/>
          </a:prstGeom>
          <a:noFill/>
        </p:spPr>
        <p:txBody>
          <a:bodyPr wrap="square" rtlCol="0">
            <a:spAutoFit/>
          </a:bodyPr>
          <a:lstStyle/>
          <a:p>
            <a:pPr algn="r"/>
            <a:r>
              <a:rPr lang="en-US" dirty="0" smtClean="0"/>
              <a:t>NASA CCMC</a:t>
            </a:r>
            <a:endParaRPr lang="en-US" dirty="0"/>
          </a:p>
        </p:txBody>
      </p:sp>
      <p:sp>
        <p:nvSpPr>
          <p:cNvPr id="12" name="Slide Number Placeholder 11"/>
          <p:cNvSpPr>
            <a:spLocks noGrp="1"/>
          </p:cNvSpPr>
          <p:nvPr>
            <p:ph type="sldNum" sz="quarter" idx="12"/>
          </p:nvPr>
        </p:nvSpPr>
        <p:spPr/>
        <p:txBody>
          <a:bodyPr/>
          <a:lstStyle/>
          <a:p>
            <a:fld id="{FF377241-8BA3-4F14-927D-92CB37E31140}" type="slidenum">
              <a:rPr lang="en-US" smtClean="0"/>
              <a:pPr/>
              <a:t>4</a:t>
            </a:fld>
            <a:endParaRPr lang="en-US"/>
          </a:p>
        </p:txBody>
      </p:sp>
    </p:spTree>
    <p:extLst>
      <p:ext uri="{BB962C8B-B14F-4D97-AF65-F5344CB8AC3E}">
        <p14:creationId xmlns:p14="http://schemas.microsoft.com/office/powerpoint/2010/main" val="16206436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8" name="table"/>
          <p:cNvPicPr>
            <a:picLocks noChangeAspect="1"/>
          </p:cNvPicPr>
          <p:nvPr/>
        </p:nvPicPr>
        <p:blipFill>
          <a:blip r:embed="rId3"/>
          <a:stretch>
            <a:fillRect/>
          </a:stretch>
        </p:blipFill>
        <p:spPr>
          <a:xfrm>
            <a:off x="1752600" y="914400"/>
            <a:ext cx="5647054" cy="5436820"/>
          </a:xfrm>
          <a:prstGeom prst="rect">
            <a:avLst/>
          </a:prstGeom>
        </p:spPr>
      </p:pic>
      <p:sp>
        <p:nvSpPr>
          <p:cNvPr id="12" name="TextBox 11"/>
          <p:cNvSpPr txBox="1"/>
          <p:nvPr/>
        </p:nvSpPr>
        <p:spPr>
          <a:xfrm>
            <a:off x="4868546" y="6400800"/>
            <a:ext cx="2599054" cy="338554"/>
          </a:xfrm>
          <a:prstGeom prst="rect">
            <a:avLst/>
          </a:prstGeom>
          <a:noFill/>
        </p:spPr>
        <p:txBody>
          <a:bodyPr wrap="square" rtlCol="0">
            <a:spAutoFit/>
          </a:bodyPr>
          <a:lstStyle/>
          <a:p>
            <a:pPr algn="r"/>
            <a:r>
              <a:rPr lang="en-US" sz="1600" dirty="0" smtClean="0"/>
              <a:t>[</a:t>
            </a:r>
            <a:r>
              <a:rPr lang="en-US" sz="1600" i="1" dirty="0" smtClean="0"/>
              <a:t>McKnight,</a:t>
            </a:r>
            <a:r>
              <a:rPr lang="en-US" sz="1600" dirty="0" smtClean="0"/>
              <a:t> 2015]</a:t>
            </a:r>
            <a:endParaRPr lang="en-US" sz="1600" dirty="0"/>
          </a:p>
        </p:txBody>
      </p:sp>
      <p:sp>
        <p:nvSpPr>
          <p:cNvPr id="13" name="Title 1"/>
          <p:cNvSpPr txBox="1">
            <a:spLocks/>
          </p:cNvSpPr>
          <p:nvPr/>
        </p:nvSpPr>
        <p:spPr>
          <a:xfrm>
            <a:off x="457200" y="0"/>
            <a:ext cx="8229600" cy="6492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smtClean="0"/>
              <a:t>Space Environment Effects</a:t>
            </a:r>
            <a:endParaRPr lang="en-US" dirty="0"/>
          </a:p>
        </p:txBody>
      </p:sp>
      <p:sp>
        <p:nvSpPr>
          <p:cNvPr id="14" name="Slide Number Placeholder 13"/>
          <p:cNvSpPr>
            <a:spLocks noGrp="1"/>
          </p:cNvSpPr>
          <p:nvPr>
            <p:ph type="sldNum" sz="quarter" idx="12"/>
          </p:nvPr>
        </p:nvSpPr>
        <p:spPr/>
        <p:txBody>
          <a:bodyPr/>
          <a:lstStyle/>
          <a:p>
            <a:fld id="{FF377241-8BA3-4F14-927D-92CB37E31140}" type="slidenum">
              <a:rPr lang="en-US" smtClean="0"/>
              <a:pPr/>
              <a:t>5</a:t>
            </a:fld>
            <a:endParaRPr lang="en-US"/>
          </a:p>
        </p:txBody>
      </p:sp>
    </p:spTree>
    <p:extLst>
      <p:ext uri="{BB962C8B-B14F-4D97-AF65-F5344CB8AC3E}">
        <p14:creationId xmlns:p14="http://schemas.microsoft.com/office/powerpoint/2010/main" val="410921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dirty="0" smtClean="0"/>
              <a:t>Radiation Belt Energetic Electrons and Protons</a:t>
            </a:r>
            <a:endParaRPr lang="en-US" sz="2800" dirty="0"/>
          </a:p>
        </p:txBody>
      </p:sp>
      <p:pic>
        <p:nvPicPr>
          <p:cNvPr id="2053" name="Picture 5"/>
          <p:cNvPicPr>
            <a:picLocks noChangeAspect="1" noChangeArrowheads="1"/>
          </p:cNvPicPr>
          <p:nvPr/>
        </p:nvPicPr>
        <p:blipFill>
          <a:blip r:embed="rId3" cstate="print"/>
          <a:srcRect/>
          <a:stretch>
            <a:fillRect/>
          </a:stretch>
        </p:blipFill>
        <p:spPr bwMode="auto">
          <a:xfrm>
            <a:off x="609600" y="849426"/>
            <a:ext cx="8305800" cy="2503374"/>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695325" y="3276600"/>
            <a:ext cx="8220075" cy="2582266"/>
          </a:xfrm>
          <a:prstGeom prst="rect">
            <a:avLst/>
          </a:prstGeom>
          <a:noFill/>
          <a:ln w="9525">
            <a:noFill/>
            <a:miter lim="800000"/>
            <a:headEnd/>
            <a:tailEnd/>
          </a:ln>
        </p:spPr>
      </p:pic>
      <p:sp>
        <p:nvSpPr>
          <p:cNvPr id="11" name="TextBox 10"/>
          <p:cNvSpPr txBox="1"/>
          <p:nvPr/>
        </p:nvSpPr>
        <p:spPr>
          <a:xfrm>
            <a:off x="533400" y="5939135"/>
            <a:ext cx="8229600" cy="461665"/>
          </a:xfrm>
          <a:prstGeom prst="rect">
            <a:avLst/>
          </a:prstGeom>
          <a:noFill/>
        </p:spPr>
        <p:txBody>
          <a:bodyPr wrap="square" rtlCol="0">
            <a:spAutoFit/>
          </a:bodyPr>
          <a:lstStyle/>
          <a:p>
            <a:r>
              <a:rPr lang="en-US" sz="1200" dirty="0" smtClean="0"/>
              <a:t>Dose rate [</a:t>
            </a:r>
            <a:r>
              <a:rPr lang="en-US" sz="1200" dirty="0" err="1" smtClean="0"/>
              <a:t>rad</a:t>
            </a:r>
            <a:r>
              <a:rPr lang="en-US" sz="1200" dirty="0" smtClean="0"/>
              <a:t>(Si) sec−1] averaged over five seconds for the entire TSX-5 mission from two CEASE dosimeter channels measuring mostly (a) &gt;1 </a:t>
            </a:r>
            <a:r>
              <a:rPr lang="en-US" sz="1200" dirty="0" err="1" smtClean="0"/>
              <a:t>MeV</a:t>
            </a:r>
            <a:r>
              <a:rPr lang="en-US" sz="1200" dirty="0" smtClean="0"/>
              <a:t> electrons and (b) 37–42 </a:t>
            </a:r>
            <a:r>
              <a:rPr lang="en-US" sz="1200" dirty="0" err="1" smtClean="0"/>
              <a:t>MeV</a:t>
            </a:r>
            <a:r>
              <a:rPr lang="en-US" sz="1200" dirty="0" smtClean="0"/>
              <a:t> protons.</a:t>
            </a:r>
            <a:endParaRPr lang="en-US" sz="1200" dirty="0"/>
          </a:p>
        </p:txBody>
      </p:sp>
      <p:sp>
        <p:nvSpPr>
          <p:cNvPr id="12" name="TextBox 11"/>
          <p:cNvSpPr txBox="1"/>
          <p:nvPr/>
        </p:nvSpPr>
        <p:spPr>
          <a:xfrm>
            <a:off x="5410200" y="6324600"/>
            <a:ext cx="2971800" cy="369332"/>
          </a:xfrm>
          <a:prstGeom prst="rect">
            <a:avLst/>
          </a:prstGeom>
          <a:noFill/>
        </p:spPr>
        <p:txBody>
          <a:bodyPr wrap="square" rtlCol="0">
            <a:spAutoFit/>
          </a:bodyPr>
          <a:lstStyle/>
          <a:p>
            <a:pPr algn="r"/>
            <a:r>
              <a:rPr lang="en-US" dirty="0" smtClean="0"/>
              <a:t>Metcalf et al., 2007</a:t>
            </a:r>
            <a:endParaRPr lang="en-US" dirty="0"/>
          </a:p>
        </p:txBody>
      </p:sp>
      <p:sp>
        <p:nvSpPr>
          <p:cNvPr id="9" name="TextBox 8"/>
          <p:cNvSpPr txBox="1"/>
          <p:nvPr/>
        </p:nvSpPr>
        <p:spPr>
          <a:xfrm>
            <a:off x="0" y="697468"/>
            <a:ext cx="3657600" cy="369332"/>
          </a:xfrm>
          <a:prstGeom prst="rect">
            <a:avLst/>
          </a:prstGeom>
          <a:noFill/>
        </p:spPr>
        <p:txBody>
          <a:bodyPr wrap="square" rtlCol="0">
            <a:spAutoFit/>
          </a:bodyPr>
          <a:lstStyle/>
          <a:p>
            <a:r>
              <a:rPr lang="en-US" dirty="0" smtClean="0"/>
              <a:t>TSX-5  410 km x 1750 km x 69°</a:t>
            </a:r>
            <a:endParaRPr lang="en-US" dirty="0"/>
          </a:p>
        </p:txBody>
      </p:sp>
      <p:sp>
        <p:nvSpPr>
          <p:cNvPr id="4" name="TextBox 3"/>
          <p:cNvSpPr txBox="1"/>
          <p:nvPr/>
        </p:nvSpPr>
        <p:spPr>
          <a:xfrm>
            <a:off x="152400" y="1677412"/>
            <a:ext cx="609600" cy="3046988"/>
          </a:xfrm>
          <a:prstGeom prst="rect">
            <a:avLst/>
          </a:prstGeom>
          <a:noFill/>
        </p:spPr>
        <p:txBody>
          <a:bodyPr wrap="square" rtlCol="0">
            <a:spAutoFit/>
          </a:bodyPr>
          <a:lstStyle/>
          <a:p>
            <a:r>
              <a:rPr lang="en-US" sz="3200" dirty="0" smtClean="0"/>
              <a:t>e-</a:t>
            </a:r>
          </a:p>
          <a:p>
            <a:endParaRPr lang="en-US" sz="3200" dirty="0"/>
          </a:p>
          <a:p>
            <a:endParaRPr lang="en-US" sz="3200" dirty="0" smtClean="0"/>
          </a:p>
          <a:p>
            <a:endParaRPr lang="en-US" sz="3200" dirty="0"/>
          </a:p>
          <a:p>
            <a:endParaRPr lang="en-US" sz="3200" dirty="0" smtClean="0"/>
          </a:p>
          <a:p>
            <a:r>
              <a:rPr lang="en-US" sz="3200" dirty="0"/>
              <a:t>p</a:t>
            </a:r>
            <a:r>
              <a:rPr lang="en-US" sz="3200" dirty="0" smtClean="0"/>
              <a:t>+</a:t>
            </a:r>
            <a:endParaRPr lang="en-US" sz="3200" dirty="0"/>
          </a:p>
        </p:txBody>
      </p:sp>
      <p:sp>
        <p:nvSpPr>
          <p:cNvPr id="3" name="Slide Number Placeholder 2"/>
          <p:cNvSpPr>
            <a:spLocks noGrp="1"/>
          </p:cNvSpPr>
          <p:nvPr>
            <p:ph type="sldNum" sz="quarter" idx="12"/>
          </p:nvPr>
        </p:nvSpPr>
        <p:spPr/>
        <p:txBody>
          <a:bodyPr/>
          <a:lstStyle/>
          <a:p>
            <a:fld id="{FF377241-8BA3-4F14-927D-92CB37E31140}" type="slidenum">
              <a:rPr lang="en-US" smtClean="0"/>
              <a:pPr/>
              <a:t>6</a:t>
            </a:fld>
            <a:endParaRPr lang="en-US"/>
          </a:p>
        </p:txBody>
      </p:sp>
    </p:spTree>
    <p:extLst>
      <p:ext uri="{BB962C8B-B14F-4D97-AF65-F5344CB8AC3E}">
        <p14:creationId xmlns:p14="http://schemas.microsoft.com/office/powerpoint/2010/main" val="33378981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0"/>
            <a:ext cx="8229600" cy="715963"/>
          </a:xfrm>
        </p:spPr>
        <p:txBody>
          <a:bodyPr/>
          <a:lstStyle/>
          <a:p>
            <a:r>
              <a:rPr lang="en-US" sz="2800" dirty="0" smtClean="0"/>
              <a:t>Solar Protons and Galactic Cosmic Rays</a:t>
            </a:r>
            <a:endParaRPr lang="en-US" sz="2800" dirty="0"/>
          </a:p>
        </p:txBody>
      </p:sp>
      <p:sp>
        <p:nvSpPr>
          <p:cNvPr id="86019" name="Rectangle 3"/>
          <p:cNvSpPr>
            <a:spLocks noGrp="1" noChangeArrowheads="1"/>
          </p:cNvSpPr>
          <p:nvPr>
            <p:ph type="body" idx="1"/>
          </p:nvPr>
        </p:nvSpPr>
        <p:spPr>
          <a:xfrm>
            <a:off x="114300" y="861218"/>
            <a:ext cx="2438400" cy="4525963"/>
          </a:xfrm>
        </p:spPr>
        <p:txBody>
          <a:bodyPr/>
          <a:lstStyle/>
          <a:p>
            <a:r>
              <a:rPr lang="en-US" sz="1600" dirty="0"/>
              <a:t>GCR </a:t>
            </a:r>
          </a:p>
          <a:p>
            <a:pPr lvl="1"/>
            <a:r>
              <a:rPr lang="en-US" sz="1400" dirty="0"/>
              <a:t>Anti-correlated with solar cycle</a:t>
            </a:r>
          </a:p>
          <a:p>
            <a:pPr lvl="1"/>
            <a:r>
              <a:rPr lang="en-US" sz="1400" dirty="0"/>
              <a:t>Small </a:t>
            </a:r>
            <a:r>
              <a:rPr lang="en-US" sz="1400" dirty="0" smtClean="0"/>
              <a:t>flux variation</a:t>
            </a:r>
            <a:endParaRPr lang="en-US" sz="1400" dirty="0"/>
          </a:p>
          <a:p>
            <a:r>
              <a:rPr lang="en-US" sz="1600" dirty="0"/>
              <a:t>SEP </a:t>
            </a:r>
          </a:p>
          <a:p>
            <a:pPr lvl="1"/>
            <a:r>
              <a:rPr lang="en-US" sz="1400" dirty="0"/>
              <a:t>Correlated with solar cycle</a:t>
            </a:r>
          </a:p>
          <a:p>
            <a:pPr lvl="1"/>
            <a:r>
              <a:rPr lang="en-US" sz="1400" dirty="0"/>
              <a:t>Large </a:t>
            </a:r>
            <a:r>
              <a:rPr lang="en-US" sz="1400" dirty="0" smtClean="0"/>
              <a:t>flux variation</a:t>
            </a:r>
            <a:endParaRPr lang="en-US" sz="1400" dirty="0"/>
          </a:p>
        </p:txBody>
      </p:sp>
      <p:pic>
        <p:nvPicPr>
          <p:cNvPr id="86020" name="Picture 4"/>
          <p:cNvPicPr>
            <a:picLocks noChangeAspect="1" noChangeArrowheads="1"/>
          </p:cNvPicPr>
          <p:nvPr/>
        </p:nvPicPr>
        <p:blipFill>
          <a:blip r:embed="rId3" cstate="print"/>
          <a:srcRect l="6560"/>
          <a:stretch>
            <a:fillRect/>
          </a:stretch>
        </p:blipFill>
        <p:spPr bwMode="auto">
          <a:xfrm>
            <a:off x="2819400" y="762000"/>
            <a:ext cx="5029200" cy="2590800"/>
          </a:xfrm>
          <a:prstGeom prst="rect">
            <a:avLst/>
          </a:prstGeom>
          <a:noFill/>
          <a:ln w="9525">
            <a:noFill/>
            <a:miter lim="800000"/>
            <a:headEnd/>
            <a:tailEnd/>
          </a:ln>
        </p:spPr>
      </p:pic>
      <p:pic>
        <p:nvPicPr>
          <p:cNvPr id="86023" name="Picture 7" descr="proton_flux_demo"/>
          <p:cNvPicPr>
            <a:picLocks noChangeAspect="1" noChangeArrowheads="1"/>
          </p:cNvPicPr>
          <p:nvPr/>
        </p:nvPicPr>
        <p:blipFill>
          <a:blip r:embed="rId4" cstate="print"/>
          <a:srcRect r="8000"/>
          <a:stretch>
            <a:fillRect/>
          </a:stretch>
        </p:blipFill>
        <p:spPr bwMode="auto">
          <a:xfrm>
            <a:off x="990600" y="3352800"/>
            <a:ext cx="8153400" cy="3048000"/>
          </a:xfrm>
          <a:prstGeom prst="rect">
            <a:avLst/>
          </a:prstGeom>
          <a:noFill/>
          <a:ln w="9525">
            <a:noFill/>
            <a:miter lim="800000"/>
            <a:headEnd/>
            <a:tailEnd/>
          </a:ln>
        </p:spPr>
      </p:pic>
      <p:sp>
        <p:nvSpPr>
          <p:cNvPr id="86024" name="Text Box 8"/>
          <p:cNvSpPr txBox="1">
            <a:spLocks noChangeArrowheads="1"/>
          </p:cNvSpPr>
          <p:nvPr/>
        </p:nvSpPr>
        <p:spPr bwMode="auto">
          <a:xfrm>
            <a:off x="1828800" y="6321623"/>
            <a:ext cx="2590800" cy="307777"/>
          </a:xfrm>
          <a:prstGeom prst="rect">
            <a:avLst/>
          </a:prstGeom>
          <a:noFill/>
          <a:ln w="9525">
            <a:noFill/>
            <a:miter lim="800000"/>
            <a:headEnd/>
            <a:tailEnd/>
          </a:ln>
          <a:effectLst/>
        </p:spPr>
        <p:txBody>
          <a:bodyPr wrap="square">
            <a:spAutoFit/>
          </a:bodyPr>
          <a:lstStyle/>
          <a:p>
            <a:pPr>
              <a:spcBef>
                <a:spcPct val="50000"/>
              </a:spcBef>
            </a:pPr>
            <a:r>
              <a:rPr lang="en-US" sz="1400" dirty="0"/>
              <a:t>http://omniweb.gsfc.nasa.gov/</a:t>
            </a:r>
          </a:p>
        </p:txBody>
      </p:sp>
      <p:sp>
        <p:nvSpPr>
          <p:cNvPr id="2" name="TextBox 1"/>
          <p:cNvSpPr txBox="1"/>
          <p:nvPr/>
        </p:nvSpPr>
        <p:spPr>
          <a:xfrm>
            <a:off x="1981200" y="3502223"/>
            <a:ext cx="1981200" cy="307777"/>
          </a:xfrm>
          <a:prstGeom prst="rect">
            <a:avLst/>
          </a:prstGeom>
          <a:noFill/>
        </p:spPr>
        <p:txBody>
          <a:bodyPr wrap="square" rtlCol="0">
            <a:spAutoFit/>
          </a:bodyPr>
          <a:lstStyle/>
          <a:p>
            <a:r>
              <a:rPr lang="en-US" sz="1400" b="1" dirty="0"/>
              <a:t>P</a:t>
            </a:r>
            <a:r>
              <a:rPr lang="en-US" sz="1400" b="1" dirty="0" smtClean="0"/>
              <a:t>rotons</a:t>
            </a:r>
            <a:endParaRPr lang="en-US" sz="1400" b="1" dirty="0"/>
          </a:p>
        </p:txBody>
      </p:sp>
      <p:sp>
        <p:nvSpPr>
          <p:cNvPr id="9" name="TextBox 8"/>
          <p:cNvSpPr txBox="1"/>
          <p:nvPr/>
        </p:nvSpPr>
        <p:spPr>
          <a:xfrm>
            <a:off x="1981200" y="5181600"/>
            <a:ext cx="2971800" cy="307777"/>
          </a:xfrm>
          <a:prstGeom prst="rect">
            <a:avLst/>
          </a:prstGeom>
          <a:noFill/>
        </p:spPr>
        <p:txBody>
          <a:bodyPr wrap="square" rtlCol="0">
            <a:spAutoFit/>
          </a:bodyPr>
          <a:lstStyle/>
          <a:p>
            <a:r>
              <a:rPr lang="en-US" sz="1400" b="1" dirty="0" smtClean="0"/>
              <a:t>Average sunspot number</a:t>
            </a:r>
            <a:endParaRPr lang="en-US" sz="1400" b="1" dirty="0"/>
          </a:p>
        </p:txBody>
      </p:sp>
      <p:sp>
        <p:nvSpPr>
          <p:cNvPr id="3" name="Slide Number Placeholder 2"/>
          <p:cNvSpPr>
            <a:spLocks noGrp="1"/>
          </p:cNvSpPr>
          <p:nvPr>
            <p:ph type="sldNum" sz="quarter" idx="12"/>
          </p:nvPr>
        </p:nvSpPr>
        <p:spPr/>
        <p:txBody>
          <a:bodyPr/>
          <a:lstStyle/>
          <a:p>
            <a:fld id="{FF377241-8BA3-4F14-927D-92CB37E31140}" type="slidenum">
              <a:rPr lang="en-US" smtClean="0"/>
              <a:pPr/>
              <a:t>7</a:t>
            </a:fld>
            <a:endParaRPr lang="en-US"/>
          </a:p>
        </p:txBody>
      </p:sp>
    </p:spTree>
    <p:extLst>
      <p:ext uri="{BB962C8B-B14F-4D97-AF65-F5344CB8AC3E}">
        <p14:creationId xmlns:p14="http://schemas.microsoft.com/office/powerpoint/2010/main" val="34349208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l="42006" t="24004" r="14001" b="18669"/>
          <a:stretch>
            <a:fillRect/>
          </a:stretch>
        </p:blipFill>
        <p:spPr bwMode="auto">
          <a:xfrm>
            <a:off x="6096000" y="3810000"/>
            <a:ext cx="3060700" cy="2827337"/>
          </a:xfrm>
          <a:prstGeom prst="rect">
            <a:avLst/>
          </a:prstGeom>
          <a:noFill/>
          <a:ln w="28575">
            <a:noFill/>
            <a:miter lim="800000"/>
            <a:headEnd/>
            <a:tailEnd/>
          </a:ln>
          <a:effectLst/>
        </p:spPr>
      </p:pic>
      <p:pic>
        <p:nvPicPr>
          <p:cNvPr id="45060" name="Picture 4"/>
          <p:cNvPicPr>
            <a:picLocks noChangeAspect="1" noChangeArrowheads="1"/>
          </p:cNvPicPr>
          <p:nvPr/>
        </p:nvPicPr>
        <p:blipFill>
          <a:blip r:embed="rId3" cstate="print"/>
          <a:srcRect t="24004" r="54007" b="18669"/>
          <a:stretch>
            <a:fillRect/>
          </a:stretch>
        </p:blipFill>
        <p:spPr bwMode="auto">
          <a:xfrm>
            <a:off x="5433450" y="754063"/>
            <a:ext cx="3710550" cy="3284537"/>
          </a:xfrm>
          <a:prstGeom prst="rect">
            <a:avLst/>
          </a:prstGeom>
          <a:noFill/>
          <a:ln w="28575">
            <a:noFill/>
            <a:miter lim="800000"/>
            <a:headEnd/>
            <a:tailEnd/>
          </a:ln>
          <a:effectLst/>
        </p:spPr>
      </p:pic>
      <p:sp>
        <p:nvSpPr>
          <p:cNvPr id="45058" name="Rectangle 2"/>
          <p:cNvSpPr>
            <a:spLocks noGrp="1" noChangeArrowheads="1"/>
          </p:cNvSpPr>
          <p:nvPr>
            <p:ph type="title"/>
          </p:nvPr>
        </p:nvSpPr>
        <p:spPr>
          <a:xfrm>
            <a:off x="942975" y="76200"/>
            <a:ext cx="7258050" cy="512763"/>
          </a:xfrm>
        </p:spPr>
        <p:txBody>
          <a:bodyPr>
            <a:noAutofit/>
          </a:bodyPr>
          <a:lstStyle/>
          <a:p>
            <a:r>
              <a:rPr lang="en-US" dirty="0" smtClean="0"/>
              <a:t>Single </a:t>
            </a:r>
            <a:r>
              <a:rPr lang="en-US" dirty="0"/>
              <a:t>Event </a:t>
            </a:r>
            <a:r>
              <a:rPr lang="en-US" dirty="0" smtClean="0"/>
              <a:t>Effects </a:t>
            </a:r>
            <a:r>
              <a:rPr lang="en-US" dirty="0"/>
              <a:t>(SEE)</a:t>
            </a:r>
          </a:p>
        </p:txBody>
      </p:sp>
      <p:grpSp>
        <p:nvGrpSpPr>
          <p:cNvPr id="2" name="Group 6"/>
          <p:cNvGrpSpPr>
            <a:grpSpLocks/>
          </p:cNvGrpSpPr>
          <p:nvPr/>
        </p:nvGrpSpPr>
        <p:grpSpPr bwMode="auto">
          <a:xfrm>
            <a:off x="8686800" y="1435100"/>
            <a:ext cx="457200" cy="2374900"/>
            <a:chOff x="5729" y="1086"/>
            <a:chExt cx="144" cy="1257"/>
          </a:xfrm>
        </p:grpSpPr>
        <p:sp>
          <p:nvSpPr>
            <p:cNvPr id="45063" name="Text Box 7"/>
            <p:cNvSpPr txBox="1">
              <a:spLocks noChangeArrowheads="1"/>
            </p:cNvSpPr>
            <p:nvPr/>
          </p:nvSpPr>
          <p:spPr bwMode="auto">
            <a:xfrm>
              <a:off x="5729" y="1086"/>
              <a:ext cx="144" cy="393"/>
            </a:xfrm>
            <a:prstGeom prst="rect">
              <a:avLst/>
            </a:prstGeom>
            <a:solidFill>
              <a:schemeClr val="bg1"/>
            </a:solidFill>
            <a:ln w="12700">
              <a:noFill/>
              <a:miter lim="800000"/>
              <a:headEnd type="none" w="sm" len="sm"/>
              <a:tailEnd type="none" w="sm" len="sm"/>
            </a:ln>
            <a:effectLst/>
          </p:spPr>
          <p:txBody>
            <a:bodyPr lIns="87426" tIns="43713" rIns="87426" bIns="43713">
              <a:spAutoFit/>
            </a:bodyPr>
            <a:lstStyle/>
            <a:p>
              <a:pPr defTabSz="874713">
                <a:spcBef>
                  <a:spcPct val="50000"/>
                </a:spcBef>
                <a:buFontTx/>
                <a:buNone/>
              </a:pPr>
              <a:endParaRPr lang="en-US" sz="1300" b="1"/>
            </a:p>
            <a:p>
              <a:pPr defTabSz="874713">
                <a:spcBef>
                  <a:spcPct val="50000"/>
                </a:spcBef>
                <a:buFontTx/>
                <a:buNone/>
              </a:pPr>
              <a:endParaRPr lang="en-US" sz="1300" b="1"/>
            </a:p>
          </p:txBody>
        </p:sp>
        <p:sp>
          <p:nvSpPr>
            <p:cNvPr id="45064" name="Text Box 8"/>
            <p:cNvSpPr txBox="1">
              <a:spLocks noChangeArrowheads="1"/>
            </p:cNvSpPr>
            <p:nvPr/>
          </p:nvSpPr>
          <p:spPr bwMode="auto">
            <a:xfrm>
              <a:off x="5729" y="1950"/>
              <a:ext cx="144" cy="393"/>
            </a:xfrm>
            <a:prstGeom prst="rect">
              <a:avLst/>
            </a:prstGeom>
            <a:solidFill>
              <a:schemeClr val="bg1"/>
            </a:solidFill>
            <a:ln w="12700">
              <a:noFill/>
              <a:miter lim="800000"/>
              <a:headEnd type="none" w="sm" len="sm"/>
              <a:tailEnd type="none" w="sm" len="sm"/>
            </a:ln>
            <a:effectLst/>
          </p:spPr>
          <p:txBody>
            <a:bodyPr lIns="87426" tIns="43713" rIns="87426" bIns="43713">
              <a:spAutoFit/>
            </a:bodyPr>
            <a:lstStyle/>
            <a:p>
              <a:pPr defTabSz="874713">
                <a:spcBef>
                  <a:spcPct val="50000"/>
                </a:spcBef>
                <a:buFontTx/>
                <a:buNone/>
              </a:pPr>
              <a:endParaRPr lang="en-US" sz="1300" b="1"/>
            </a:p>
            <a:p>
              <a:pPr defTabSz="874713">
                <a:spcBef>
                  <a:spcPct val="50000"/>
                </a:spcBef>
                <a:buFontTx/>
                <a:buNone/>
              </a:pPr>
              <a:endParaRPr lang="en-US" sz="1300" b="1"/>
            </a:p>
          </p:txBody>
        </p:sp>
      </p:grpSp>
      <p:sp>
        <p:nvSpPr>
          <p:cNvPr id="10" name="Text Box 5"/>
          <p:cNvSpPr txBox="1">
            <a:spLocks noChangeArrowheads="1"/>
          </p:cNvSpPr>
          <p:nvPr/>
        </p:nvSpPr>
        <p:spPr bwMode="auto">
          <a:xfrm>
            <a:off x="6096000" y="5011737"/>
            <a:ext cx="174625" cy="703263"/>
          </a:xfrm>
          <a:prstGeom prst="rect">
            <a:avLst/>
          </a:prstGeom>
          <a:solidFill>
            <a:schemeClr val="bg1"/>
          </a:solidFill>
          <a:ln w="12700">
            <a:noFill/>
            <a:miter lim="800000"/>
            <a:headEnd type="none" w="sm" len="sm"/>
            <a:tailEnd type="none" w="sm" len="sm"/>
          </a:ln>
          <a:effectLst/>
        </p:spPr>
        <p:txBody>
          <a:bodyPr lIns="87426" tIns="43713" rIns="87426" bIns="43713"/>
          <a:lstStyle/>
          <a:p>
            <a:pPr defTabSz="874713">
              <a:spcBef>
                <a:spcPct val="50000"/>
              </a:spcBef>
              <a:buFontTx/>
              <a:buNone/>
            </a:pPr>
            <a:endParaRPr lang="en-US" sz="1000" b="1"/>
          </a:p>
          <a:p>
            <a:pPr defTabSz="874713">
              <a:spcBef>
                <a:spcPct val="50000"/>
              </a:spcBef>
              <a:buFontTx/>
              <a:buNone/>
            </a:pPr>
            <a:endParaRPr lang="en-US" sz="1000" b="1"/>
          </a:p>
          <a:p>
            <a:pPr defTabSz="874713">
              <a:spcBef>
                <a:spcPct val="50000"/>
              </a:spcBef>
              <a:buFontTx/>
              <a:buNone/>
            </a:pPr>
            <a:endParaRPr lang="en-US" sz="1000" b="1"/>
          </a:p>
        </p:txBody>
      </p:sp>
      <p:sp>
        <p:nvSpPr>
          <p:cNvPr id="12" name="Content Placeholder 2"/>
          <p:cNvSpPr>
            <a:spLocks noGrp="1"/>
          </p:cNvSpPr>
          <p:nvPr>
            <p:ph idx="1"/>
          </p:nvPr>
        </p:nvSpPr>
        <p:spPr>
          <a:xfrm>
            <a:off x="76200" y="762000"/>
            <a:ext cx="5562600" cy="5943600"/>
          </a:xfrm>
        </p:spPr>
        <p:txBody>
          <a:bodyPr>
            <a:noAutofit/>
          </a:bodyPr>
          <a:lstStyle/>
          <a:p>
            <a:pPr>
              <a:buNone/>
            </a:pPr>
            <a:r>
              <a:rPr lang="en-US" sz="1800" b="1" dirty="0" smtClean="0"/>
              <a:t>Single event effect (SEE) :  </a:t>
            </a:r>
            <a:r>
              <a:rPr lang="en-US" sz="1800" dirty="0" smtClean="0"/>
              <a:t>current generated by ion passing through the sensitive volume of a biased electronic device changes the device operating state</a:t>
            </a:r>
          </a:p>
          <a:p>
            <a:pPr>
              <a:buNone/>
            </a:pPr>
            <a:endParaRPr lang="en-US" sz="800" dirty="0" smtClean="0"/>
          </a:p>
          <a:p>
            <a:pPr>
              <a:buNone/>
            </a:pPr>
            <a:r>
              <a:rPr lang="en-US" sz="1800" b="1" dirty="0" smtClean="0"/>
              <a:t>SEE Generated by Heavy Ions (Z=2-92)</a:t>
            </a:r>
            <a:endParaRPr lang="en-US" sz="1800" dirty="0" smtClean="0"/>
          </a:p>
          <a:p>
            <a:r>
              <a:rPr lang="en-US" sz="1800" dirty="0" smtClean="0"/>
              <a:t>High linear energy transfer (LET) rate of heavy ions produces ionization along track as ion slows down  </a:t>
            </a:r>
          </a:p>
          <a:p>
            <a:r>
              <a:rPr lang="en-US" sz="1800" dirty="0" smtClean="0"/>
              <a:t>Dense ionization track over a short range produces sufficient charge in sensitive volume to cause SEE</a:t>
            </a:r>
          </a:p>
          <a:p>
            <a:r>
              <a:rPr lang="en-US" sz="1800" dirty="0" smtClean="0"/>
              <a:t>SEE is caused directly by ionization produced by incident heavy ion particles</a:t>
            </a:r>
          </a:p>
          <a:p>
            <a:pPr>
              <a:buNone/>
            </a:pPr>
            <a:endParaRPr lang="en-US" sz="800" b="1" dirty="0" smtClean="0"/>
          </a:p>
          <a:p>
            <a:pPr>
              <a:buNone/>
            </a:pPr>
            <a:r>
              <a:rPr lang="en-US" sz="1800" b="1" dirty="0" smtClean="0"/>
              <a:t>SEE Generated by Protons (Z=1)</a:t>
            </a:r>
            <a:endParaRPr lang="en-US" sz="1800" dirty="0" smtClean="0"/>
          </a:p>
          <a:p>
            <a:r>
              <a:rPr lang="en-US" sz="1800" dirty="0" smtClean="0"/>
              <a:t>Proton LET is too low to generate SEE, but secondary heavy ions are produced in nuclear reactions with nuclei of atoms (usually silicon) inside electronics. Energy is transferred to a target atom fragment or recoil ion with high LET and charge deposited by recoil ion(s) is the direct cause of SEE.</a:t>
            </a:r>
          </a:p>
          <a:p>
            <a:r>
              <a:rPr lang="en-US" sz="1800" dirty="0" smtClean="0"/>
              <a:t>Only a small fraction of protons are converted to such secondary particles (1 in 10</a:t>
            </a:r>
            <a:r>
              <a:rPr lang="en-US" sz="1800" baseline="30000" dirty="0" smtClean="0"/>
              <a:t>4 </a:t>
            </a:r>
            <a:r>
              <a:rPr lang="en-US" sz="1800" dirty="0" smtClean="0"/>
              <a:t>to 10</a:t>
            </a:r>
            <a:r>
              <a:rPr lang="en-US" sz="1800" baseline="30000" dirty="0" smtClean="0"/>
              <a:t>5</a:t>
            </a:r>
            <a:r>
              <a:rPr lang="en-US" sz="1800" dirty="0" smtClean="0"/>
              <a:t>).</a:t>
            </a:r>
            <a:endParaRPr lang="en-US" sz="1800" dirty="0"/>
          </a:p>
        </p:txBody>
      </p:sp>
      <p:sp>
        <p:nvSpPr>
          <p:cNvPr id="3" name="Slide Number Placeholder 2"/>
          <p:cNvSpPr>
            <a:spLocks noGrp="1"/>
          </p:cNvSpPr>
          <p:nvPr>
            <p:ph type="sldNum" sz="quarter" idx="12"/>
          </p:nvPr>
        </p:nvSpPr>
        <p:spPr/>
        <p:txBody>
          <a:bodyPr/>
          <a:lstStyle/>
          <a:p>
            <a:fld id="{FF377241-8BA3-4F14-927D-92CB37E31140}" type="slidenum">
              <a:rPr lang="en-US" smtClean="0"/>
              <a:pPr/>
              <a:t>8</a:t>
            </a:fld>
            <a:endParaRPr lang="en-US"/>
          </a:p>
        </p:txBody>
      </p:sp>
    </p:spTree>
    <p:extLst>
      <p:ext uri="{BB962C8B-B14F-4D97-AF65-F5344CB8AC3E}">
        <p14:creationId xmlns:p14="http://schemas.microsoft.com/office/powerpoint/2010/main" val="39774813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dirty="0" smtClean="0"/>
              <a:t>Total Ionizing Dose</a:t>
            </a:r>
            <a:endParaRPr lang="en-US" dirty="0"/>
          </a:p>
        </p:txBody>
      </p:sp>
      <p:sp>
        <p:nvSpPr>
          <p:cNvPr id="3" name="Content Placeholder 2"/>
          <p:cNvSpPr>
            <a:spLocks noGrp="1"/>
          </p:cNvSpPr>
          <p:nvPr>
            <p:ph idx="1"/>
          </p:nvPr>
        </p:nvSpPr>
        <p:spPr>
          <a:xfrm>
            <a:off x="228600" y="838200"/>
            <a:ext cx="3962400" cy="5486400"/>
          </a:xfrm>
        </p:spPr>
        <p:txBody>
          <a:bodyPr>
            <a:normAutofit fontScale="92500" lnSpcReduction="20000"/>
          </a:bodyPr>
          <a:lstStyle/>
          <a:p>
            <a:r>
              <a:rPr lang="en-US" sz="2000" dirty="0" smtClean="0"/>
              <a:t>Cumulative ionizing damage due to proton and electron energy deposition in materials</a:t>
            </a:r>
          </a:p>
          <a:p>
            <a:pPr lvl="1"/>
            <a:r>
              <a:rPr lang="en-US" sz="1600" dirty="0" smtClean="0"/>
              <a:t>Electron, hole pairs responsible for long term effects due to charge trapping at damage sites </a:t>
            </a:r>
          </a:p>
          <a:p>
            <a:pPr lvl="1"/>
            <a:r>
              <a:rPr lang="en-US" sz="1600" dirty="0" smtClean="0"/>
              <a:t>Modifies electrical characteristics of electronic devices</a:t>
            </a:r>
          </a:p>
          <a:p>
            <a:pPr lvl="1"/>
            <a:r>
              <a:rPr lang="en-US" sz="1600" dirty="0" smtClean="0"/>
              <a:t>Darkening, damage of materials (optics, fiber optics, dielectric filters)</a:t>
            </a:r>
          </a:p>
          <a:p>
            <a:pPr lvl="1"/>
            <a:r>
              <a:rPr lang="en-US" sz="1600" dirty="0" smtClean="0"/>
              <a:t>Breaking bonds modifies chemical structure (polymers, epoxy binders)</a:t>
            </a:r>
          </a:p>
          <a:p>
            <a:endParaRPr lang="en-US" sz="2000" dirty="0" smtClean="0"/>
          </a:p>
          <a:p>
            <a:r>
              <a:rPr lang="en-US" sz="2000" dirty="0" smtClean="0"/>
              <a:t>Effects in electronics</a:t>
            </a:r>
          </a:p>
          <a:p>
            <a:pPr lvl="1"/>
            <a:r>
              <a:rPr lang="en-US" sz="1600" dirty="0" smtClean="0"/>
              <a:t>Leakage currents</a:t>
            </a:r>
          </a:p>
          <a:p>
            <a:pPr lvl="1"/>
            <a:r>
              <a:rPr lang="en-US" sz="1600" dirty="0" smtClean="0"/>
              <a:t>Threshold shifts</a:t>
            </a:r>
          </a:p>
          <a:p>
            <a:pPr lvl="1"/>
            <a:r>
              <a:rPr lang="en-US" sz="1600" dirty="0" smtClean="0"/>
              <a:t>Timing changes</a:t>
            </a:r>
          </a:p>
          <a:p>
            <a:pPr lvl="1"/>
            <a:r>
              <a:rPr lang="en-US" sz="1600" dirty="0" smtClean="0"/>
              <a:t>Functional failures</a:t>
            </a:r>
          </a:p>
          <a:p>
            <a:pPr lvl="1"/>
            <a:endParaRPr lang="en-US" sz="1600" dirty="0" smtClean="0"/>
          </a:p>
          <a:p>
            <a:r>
              <a:rPr lang="en-US" sz="2000" dirty="0" smtClean="0"/>
              <a:t>Shielding partially mitigates the effects by reducing of low energy protons, electrons</a:t>
            </a:r>
          </a:p>
        </p:txBody>
      </p:sp>
      <p:pic>
        <p:nvPicPr>
          <p:cNvPr id="2050" name="Picture 2"/>
          <p:cNvPicPr>
            <a:picLocks noChangeAspect="1" noChangeArrowheads="1"/>
          </p:cNvPicPr>
          <p:nvPr/>
        </p:nvPicPr>
        <p:blipFill>
          <a:blip r:embed="rId3" cstate="print"/>
          <a:srcRect/>
          <a:stretch>
            <a:fillRect/>
          </a:stretch>
        </p:blipFill>
        <p:spPr bwMode="auto">
          <a:xfrm>
            <a:off x="4572000" y="838200"/>
            <a:ext cx="4191000" cy="2993571"/>
          </a:xfrm>
          <a:prstGeom prst="rect">
            <a:avLst/>
          </a:prstGeom>
          <a:noFill/>
          <a:ln w="9525">
            <a:noFill/>
            <a:miter lim="800000"/>
            <a:headEnd/>
            <a:tailEnd/>
          </a:ln>
        </p:spPr>
      </p:pic>
      <p:sp>
        <p:nvSpPr>
          <p:cNvPr id="6" name="TextBox 5"/>
          <p:cNvSpPr txBox="1"/>
          <p:nvPr/>
        </p:nvSpPr>
        <p:spPr>
          <a:xfrm>
            <a:off x="7924800" y="3886200"/>
            <a:ext cx="1371600" cy="276999"/>
          </a:xfrm>
          <a:prstGeom prst="rect">
            <a:avLst/>
          </a:prstGeom>
          <a:noFill/>
        </p:spPr>
        <p:txBody>
          <a:bodyPr wrap="square" rtlCol="0">
            <a:spAutoFit/>
          </a:bodyPr>
          <a:lstStyle/>
          <a:p>
            <a:r>
              <a:rPr lang="en-US" sz="1200" dirty="0" err="1" smtClean="0"/>
              <a:t>LaBel</a:t>
            </a:r>
            <a:r>
              <a:rPr lang="en-US" sz="1200" dirty="0" smtClean="0"/>
              <a:t>, 2003</a:t>
            </a:r>
            <a:endParaRPr lang="en-US" sz="1200" dirty="0"/>
          </a:p>
        </p:txBody>
      </p:sp>
      <p:sp>
        <p:nvSpPr>
          <p:cNvPr id="7" name="TextBox 6"/>
          <p:cNvSpPr txBox="1"/>
          <p:nvPr/>
        </p:nvSpPr>
        <p:spPr>
          <a:xfrm>
            <a:off x="5867400" y="773668"/>
            <a:ext cx="2895600" cy="369332"/>
          </a:xfrm>
          <a:prstGeom prst="rect">
            <a:avLst/>
          </a:prstGeom>
          <a:noFill/>
        </p:spPr>
        <p:txBody>
          <a:bodyPr wrap="square" rtlCol="0">
            <a:spAutoFit/>
          </a:bodyPr>
          <a:lstStyle/>
          <a:p>
            <a:r>
              <a:rPr lang="en-US" dirty="0" smtClean="0"/>
              <a:t>Computer Memory</a:t>
            </a:r>
            <a:endParaRPr lang="en-US" dirty="0"/>
          </a:p>
        </p:txBody>
      </p:sp>
      <p:sp>
        <p:nvSpPr>
          <p:cNvPr id="8" name="TextBox 7"/>
          <p:cNvSpPr txBox="1"/>
          <p:nvPr/>
        </p:nvSpPr>
        <p:spPr>
          <a:xfrm>
            <a:off x="4953000" y="4800600"/>
            <a:ext cx="3810000" cy="646331"/>
          </a:xfrm>
          <a:prstGeom prst="rect">
            <a:avLst/>
          </a:prstGeom>
          <a:noFill/>
        </p:spPr>
        <p:txBody>
          <a:bodyPr wrap="square" rtlCol="0">
            <a:spAutoFit/>
          </a:bodyPr>
          <a:lstStyle/>
          <a:p>
            <a:r>
              <a:rPr lang="en-US" dirty="0" smtClean="0"/>
              <a:t>1 Gray = 1 Joule/kilogram = 100 </a:t>
            </a:r>
            <a:r>
              <a:rPr lang="en-US" dirty="0" err="1" smtClean="0"/>
              <a:t>rad</a:t>
            </a:r>
            <a:endParaRPr lang="en-US" dirty="0" smtClean="0"/>
          </a:p>
          <a:p>
            <a:r>
              <a:rPr lang="en-US" dirty="0" smtClean="0"/>
              <a:t>1 </a:t>
            </a:r>
            <a:r>
              <a:rPr lang="en-US" dirty="0" err="1" smtClean="0"/>
              <a:t>centiGray</a:t>
            </a:r>
            <a:r>
              <a:rPr lang="en-US" dirty="0" smtClean="0"/>
              <a:t>  = 1 rad</a:t>
            </a:r>
            <a:endParaRPr lang="en-US" dirty="0"/>
          </a:p>
        </p:txBody>
      </p:sp>
      <p:sp>
        <p:nvSpPr>
          <p:cNvPr id="5" name="Slide Number Placeholder 4"/>
          <p:cNvSpPr>
            <a:spLocks noGrp="1"/>
          </p:cNvSpPr>
          <p:nvPr>
            <p:ph type="sldNum" sz="quarter" idx="12"/>
          </p:nvPr>
        </p:nvSpPr>
        <p:spPr/>
        <p:txBody>
          <a:bodyPr/>
          <a:lstStyle/>
          <a:p>
            <a:fld id="{FF377241-8BA3-4F14-927D-92CB37E31140}" type="slidenum">
              <a:rPr lang="en-US" smtClean="0"/>
              <a:pPr/>
              <a:t>9</a:t>
            </a:fld>
            <a:endParaRPr lang="en-US"/>
          </a:p>
        </p:txBody>
      </p:sp>
    </p:spTree>
    <p:extLst>
      <p:ext uri="{BB962C8B-B14F-4D97-AF65-F5344CB8AC3E}">
        <p14:creationId xmlns:p14="http://schemas.microsoft.com/office/powerpoint/2010/main" val="40405002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4352</TotalTime>
  <Words>5890</Words>
  <Application>Microsoft Macintosh PowerPoint</Application>
  <PresentationFormat>On-screen Show (4:3)</PresentationFormat>
  <Paragraphs>596</Paragraphs>
  <Slides>35</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 Tutorial:   Space Weather Impacts on Space Assets  </vt:lpstr>
      <vt:lpstr>Space Weather and Spacecraft Operations</vt:lpstr>
      <vt:lpstr>Space Environment Effects</vt:lpstr>
      <vt:lpstr>Space Environment Effects</vt:lpstr>
      <vt:lpstr> </vt:lpstr>
      <vt:lpstr>Radiation Belt Energetic Electrons and Protons</vt:lpstr>
      <vt:lpstr>Solar Protons and Galactic Cosmic Rays</vt:lpstr>
      <vt:lpstr>Single Event Effects (SEE)</vt:lpstr>
      <vt:lpstr>Total Ionizing Dose</vt:lpstr>
      <vt:lpstr>Displacement Damage</vt:lpstr>
      <vt:lpstr>ESA SOHO Solar Array Degradation</vt:lpstr>
      <vt:lpstr>UoSAT-3 Single Event Upsets</vt:lpstr>
      <vt:lpstr>SeaStar Satellite Single Event Upsets (SEU)</vt:lpstr>
      <vt:lpstr>Solar Particle Events, CCD Imagers</vt:lpstr>
      <vt:lpstr>Launch Delay of NASA/DOD Kodiak Star Mission </vt:lpstr>
      <vt:lpstr>Impact on Science Data Quality</vt:lpstr>
      <vt:lpstr>SPE Data Contamination of Geotail CPI/HPA Data</vt:lpstr>
      <vt:lpstr>Chandra X-Ray Observatory  Solar Cycle 24 Radiation Interventions</vt:lpstr>
      <vt:lpstr>PowerPoint Presentation</vt:lpstr>
      <vt:lpstr>Surface Charging Current Balance</vt:lpstr>
      <vt:lpstr>PowerPoint Presentation</vt:lpstr>
      <vt:lpstr>Van Allen Probe-A (GTO)</vt:lpstr>
      <vt:lpstr>PowerPoint Presentation</vt:lpstr>
      <vt:lpstr>GEO Surface Charging</vt:lpstr>
      <vt:lpstr>Auroral Charging</vt:lpstr>
      <vt:lpstr>Auroral Charging</vt:lpstr>
      <vt:lpstr>Langmuir Probe</vt:lpstr>
      <vt:lpstr>International Space Station:  15 July 2012</vt:lpstr>
      <vt:lpstr>Internal (Deep Dielectric) Charging</vt:lpstr>
      <vt:lpstr>GOES Solar Cycle 21 Internal Charging Anomalies (GEO)</vt:lpstr>
      <vt:lpstr>2003 Halloween Storm Impacts on Spacecraft (1)</vt:lpstr>
      <vt:lpstr>PowerPoint Presentation</vt:lpstr>
      <vt:lpstr>PowerPoint Presentation</vt:lpstr>
      <vt:lpstr>PowerPoint Presentation</vt:lpstr>
      <vt:lpstr>Quiz</vt:lpstr>
    </vt:vector>
  </TitlesOfParts>
  <Company>NASA/ODIN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ES31 Radiation Environment</dc:title>
  <dc:creator>jminow</dc:creator>
  <cp:lastModifiedBy>Masha Kuznetsova</cp:lastModifiedBy>
  <cp:revision>213</cp:revision>
  <cp:lastPrinted>2014-11-04T17:07:34Z</cp:lastPrinted>
  <dcterms:created xsi:type="dcterms:W3CDTF">2010-12-15T00:10:18Z</dcterms:created>
  <dcterms:modified xsi:type="dcterms:W3CDTF">2016-01-25T23:47:05Z</dcterms:modified>
</cp:coreProperties>
</file>